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6" r:id="rId4"/>
    <p:sldId id="259" r:id="rId5"/>
    <p:sldId id="261" r:id="rId6"/>
    <p:sldId id="263" r:id="rId7"/>
    <p:sldId id="264" r:id="rId8"/>
    <p:sldId id="265" r:id="rId9"/>
    <p:sldId id="262" r:id="rId10"/>
    <p:sldId id="266" r:id="rId11"/>
    <p:sldId id="269" r:id="rId12"/>
    <p:sldId id="270" r:id="rId13"/>
    <p:sldId id="268" r:id="rId14"/>
    <p:sldId id="279" r:id="rId15"/>
    <p:sldId id="280" r:id="rId16"/>
    <p:sldId id="284" r:id="rId17"/>
    <p:sldId id="282" r:id="rId18"/>
    <p:sldId id="283" r:id="rId19"/>
    <p:sldId id="287" r:id="rId20"/>
    <p:sldId id="267" r:id="rId21"/>
    <p:sldId id="277" r:id="rId22"/>
    <p:sldId id="276" r:id="rId23"/>
    <p:sldId id="275" r:id="rId24"/>
    <p:sldId id="271" r:id="rId25"/>
    <p:sldId id="273" r:id="rId26"/>
    <p:sldId id="27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CCFF"/>
    <a:srgbClr val="FFCCCC"/>
    <a:srgbClr val="E6A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C47CD-140C-4FE8-8EA3-978B21226F0F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1FFBF5-7483-4E72-9C6E-2CE4429822E8}">
      <dgm:prSet phldrT="[Текст]" custT="1"/>
      <dgm:spPr/>
      <dgm:t>
        <a:bodyPr/>
        <a:lstStyle/>
        <a:p>
          <a:r>
            <a:rPr lang="ru-RU" sz="1200" b="1" dirty="0" smtClean="0"/>
            <a:t>Муж (отец)</a:t>
          </a:r>
          <a:endParaRPr lang="ru-RU" sz="1200" b="1" dirty="0"/>
        </a:p>
      </dgm:t>
    </dgm:pt>
    <dgm:pt modelId="{ABCB19DF-5B77-4BCF-9CB7-7BF8BC262981}" type="parTrans" cxnId="{FA564A1B-EEAC-493C-87B6-5A1B86A50CEA}">
      <dgm:prSet/>
      <dgm:spPr/>
      <dgm:t>
        <a:bodyPr/>
        <a:lstStyle/>
        <a:p>
          <a:endParaRPr lang="ru-RU"/>
        </a:p>
      </dgm:t>
    </dgm:pt>
    <dgm:pt modelId="{BC9D19AD-4759-4830-A4E9-177E6F075B6D}" type="sibTrans" cxnId="{FA564A1B-EEAC-493C-87B6-5A1B86A50CEA}">
      <dgm:prSet/>
      <dgm:spPr/>
      <dgm:t>
        <a:bodyPr/>
        <a:lstStyle/>
        <a:p>
          <a:endParaRPr lang="ru-RU"/>
        </a:p>
      </dgm:t>
    </dgm:pt>
    <dgm:pt modelId="{7DB5F834-C92B-4F17-9DBC-27B6B38E1EB2}">
      <dgm:prSet phldrT="[Текст]" custT="1"/>
      <dgm:spPr/>
      <dgm:t>
        <a:bodyPr/>
        <a:lstStyle/>
        <a:p>
          <a:r>
            <a:rPr lang="ru-RU" sz="1200" b="1" dirty="0" smtClean="0"/>
            <a:t>Государство</a:t>
          </a:r>
          <a:endParaRPr lang="ru-RU" sz="1200" b="1" dirty="0"/>
        </a:p>
      </dgm:t>
    </dgm:pt>
    <dgm:pt modelId="{139F742B-D5F5-4EBC-BA9C-7C14A71F1E85}" type="parTrans" cxnId="{781C51E2-D67B-4A54-8FAE-E70A2C9B957F}">
      <dgm:prSet/>
      <dgm:spPr/>
      <dgm:t>
        <a:bodyPr/>
        <a:lstStyle/>
        <a:p>
          <a:endParaRPr lang="ru-RU"/>
        </a:p>
      </dgm:t>
    </dgm:pt>
    <dgm:pt modelId="{A9DB6963-6BFD-4BEA-8FEC-EDA6CBE939BC}" type="sibTrans" cxnId="{781C51E2-D67B-4A54-8FAE-E70A2C9B957F}">
      <dgm:prSet/>
      <dgm:spPr/>
      <dgm:t>
        <a:bodyPr/>
        <a:lstStyle/>
        <a:p>
          <a:endParaRPr lang="ru-RU"/>
        </a:p>
      </dgm:t>
    </dgm:pt>
    <dgm:pt modelId="{D004CEC3-C867-47FC-91DD-68737BB468B7}">
      <dgm:prSet phldrT="[Текст]" custT="1"/>
      <dgm:spPr/>
      <dgm:t>
        <a:bodyPr/>
        <a:lstStyle/>
        <a:p>
          <a:r>
            <a:rPr lang="ru-RU" sz="1200" b="1" dirty="0" smtClean="0"/>
            <a:t>Женщина мать</a:t>
          </a:r>
          <a:endParaRPr lang="ru-RU" sz="1200" b="1" dirty="0"/>
        </a:p>
      </dgm:t>
    </dgm:pt>
    <dgm:pt modelId="{913D1ACC-96FB-4BEF-A014-7A486B104D2D}" type="parTrans" cxnId="{B71DE262-CACD-4232-A0B0-FAB88C6B9734}">
      <dgm:prSet/>
      <dgm:spPr/>
      <dgm:t>
        <a:bodyPr/>
        <a:lstStyle/>
        <a:p>
          <a:endParaRPr lang="ru-RU"/>
        </a:p>
      </dgm:t>
    </dgm:pt>
    <dgm:pt modelId="{71988145-E8C8-4161-8F78-4ACDD3B7AE57}" type="sibTrans" cxnId="{B71DE262-CACD-4232-A0B0-FAB88C6B9734}">
      <dgm:prSet/>
      <dgm:spPr/>
      <dgm:t>
        <a:bodyPr/>
        <a:lstStyle/>
        <a:p>
          <a:endParaRPr lang="ru-RU"/>
        </a:p>
      </dgm:t>
    </dgm:pt>
    <dgm:pt modelId="{CB3BF6D5-833B-4791-81FA-439AE2A1893B}">
      <dgm:prSet phldrT="[Текст]" custT="1"/>
      <dgm:spPr/>
      <dgm:t>
        <a:bodyPr/>
        <a:lstStyle/>
        <a:p>
          <a:r>
            <a:rPr lang="ru-RU" sz="1200" b="1" dirty="0" smtClean="0"/>
            <a:t>Муж</a:t>
          </a:r>
          <a:endParaRPr lang="ru-RU" sz="1200" b="1" dirty="0"/>
        </a:p>
      </dgm:t>
    </dgm:pt>
    <dgm:pt modelId="{A2EAF903-EC96-4110-BAD8-7222DA85A5F2}" type="parTrans" cxnId="{7E301E75-3DA8-40FF-92F7-88BAF23CDB82}">
      <dgm:prSet/>
      <dgm:spPr/>
      <dgm:t>
        <a:bodyPr/>
        <a:lstStyle/>
        <a:p>
          <a:endParaRPr lang="ru-RU"/>
        </a:p>
      </dgm:t>
    </dgm:pt>
    <dgm:pt modelId="{6C10EBA4-3CFE-4BA5-89FB-AB94B53CF703}" type="sibTrans" cxnId="{7E301E75-3DA8-40FF-92F7-88BAF23CDB82}">
      <dgm:prSet/>
      <dgm:spPr/>
      <dgm:t>
        <a:bodyPr/>
        <a:lstStyle/>
        <a:p>
          <a:endParaRPr lang="ru-RU"/>
        </a:p>
      </dgm:t>
    </dgm:pt>
    <dgm:pt modelId="{B2258FA8-65F9-4ACA-B5F7-A1069F8D0438}">
      <dgm:prSet phldrT="[Текст]" custT="1"/>
      <dgm:spPr/>
      <dgm:t>
        <a:bodyPr/>
        <a:lstStyle/>
        <a:p>
          <a:r>
            <a:rPr lang="ru-RU" sz="1200" b="1" dirty="0" smtClean="0"/>
            <a:t>Дети</a:t>
          </a:r>
          <a:endParaRPr lang="ru-RU" sz="1200" b="1" dirty="0"/>
        </a:p>
      </dgm:t>
    </dgm:pt>
    <dgm:pt modelId="{4B1A34E4-25D4-49A0-88EB-13D17E3695A5}" type="parTrans" cxnId="{3446BBC4-C882-480A-98A6-117041A7B1C5}">
      <dgm:prSet/>
      <dgm:spPr/>
      <dgm:t>
        <a:bodyPr/>
        <a:lstStyle/>
        <a:p>
          <a:endParaRPr lang="ru-RU"/>
        </a:p>
      </dgm:t>
    </dgm:pt>
    <dgm:pt modelId="{47FBADAB-C93A-4A61-BA9B-2C91E595D2CC}" type="sibTrans" cxnId="{3446BBC4-C882-480A-98A6-117041A7B1C5}">
      <dgm:prSet/>
      <dgm:spPr/>
      <dgm:t>
        <a:bodyPr/>
        <a:lstStyle/>
        <a:p>
          <a:endParaRPr lang="ru-RU"/>
        </a:p>
      </dgm:t>
    </dgm:pt>
    <dgm:pt modelId="{9F946FF5-C8ED-40B8-A256-DE32B98154FF}">
      <dgm:prSet phldrT="[Текст]" custT="1"/>
      <dgm:spPr/>
      <dgm:t>
        <a:bodyPr/>
        <a:lstStyle/>
        <a:p>
          <a:r>
            <a:rPr lang="ru-RU" sz="1200" b="1" dirty="0" smtClean="0"/>
            <a:t>Мать</a:t>
          </a:r>
          <a:endParaRPr lang="ru-RU" sz="1200" b="1" dirty="0"/>
        </a:p>
      </dgm:t>
    </dgm:pt>
    <dgm:pt modelId="{C1C5FC09-1BB4-4184-926B-247D2721F3ED}" type="parTrans" cxnId="{6DB62FB2-5A74-473B-89BD-ECD778A4F132}">
      <dgm:prSet/>
      <dgm:spPr/>
      <dgm:t>
        <a:bodyPr/>
        <a:lstStyle/>
        <a:p>
          <a:endParaRPr lang="ru-RU"/>
        </a:p>
      </dgm:t>
    </dgm:pt>
    <dgm:pt modelId="{48C97193-E93B-43DD-AA13-E23AE15534FF}" type="sibTrans" cxnId="{6DB62FB2-5A74-473B-89BD-ECD778A4F132}">
      <dgm:prSet/>
      <dgm:spPr/>
      <dgm:t>
        <a:bodyPr/>
        <a:lstStyle/>
        <a:p>
          <a:endParaRPr lang="ru-RU"/>
        </a:p>
      </dgm:t>
    </dgm:pt>
    <dgm:pt modelId="{6EA07339-3321-49C7-9037-5A468B5DBF95}">
      <dgm:prSet phldrT="[Текст]" custT="1"/>
      <dgm:spPr/>
      <dgm:t>
        <a:bodyPr/>
        <a:lstStyle/>
        <a:p>
          <a:r>
            <a:rPr lang="ru-RU" sz="1200" b="1" dirty="0" smtClean="0"/>
            <a:t>Государство</a:t>
          </a:r>
          <a:endParaRPr lang="ru-RU" sz="1200" b="1" dirty="0"/>
        </a:p>
      </dgm:t>
    </dgm:pt>
    <dgm:pt modelId="{06B06271-B180-494D-AB42-427C85A7B831}" type="parTrans" cxnId="{AD4D4106-6884-49B5-AD0D-A572EC44F0D0}">
      <dgm:prSet/>
      <dgm:spPr/>
      <dgm:t>
        <a:bodyPr/>
        <a:lstStyle/>
        <a:p>
          <a:endParaRPr lang="ru-RU"/>
        </a:p>
      </dgm:t>
    </dgm:pt>
    <dgm:pt modelId="{DB8E60C0-52BD-4658-970C-62B2A751F51D}" type="sibTrans" cxnId="{AD4D4106-6884-49B5-AD0D-A572EC44F0D0}">
      <dgm:prSet/>
      <dgm:spPr/>
      <dgm:t>
        <a:bodyPr/>
        <a:lstStyle/>
        <a:p>
          <a:endParaRPr lang="ru-RU"/>
        </a:p>
      </dgm:t>
    </dgm:pt>
    <dgm:pt modelId="{9CE42BD0-04E6-47F3-8DE5-3FEA908604EF}">
      <dgm:prSet phldrT="[Текст]" custT="1"/>
      <dgm:spPr/>
      <dgm:t>
        <a:bodyPr/>
        <a:lstStyle/>
        <a:p>
          <a:r>
            <a:rPr lang="ru-RU" sz="1200" b="1" dirty="0" smtClean="0"/>
            <a:t>Дети</a:t>
          </a:r>
          <a:endParaRPr lang="ru-RU" sz="1200" b="1" dirty="0"/>
        </a:p>
      </dgm:t>
    </dgm:pt>
    <dgm:pt modelId="{875216EC-D663-461D-B50A-805B779D33B7}" type="parTrans" cxnId="{9A2DD243-2081-48C3-8F40-A8F04917DEB9}">
      <dgm:prSet/>
      <dgm:spPr/>
      <dgm:t>
        <a:bodyPr/>
        <a:lstStyle/>
        <a:p>
          <a:endParaRPr lang="ru-RU"/>
        </a:p>
      </dgm:t>
    </dgm:pt>
    <dgm:pt modelId="{D138531B-935B-4C29-9BD6-9FED67B7EE0F}" type="sibTrans" cxnId="{9A2DD243-2081-48C3-8F40-A8F04917DEB9}">
      <dgm:prSet/>
      <dgm:spPr/>
      <dgm:t>
        <a:bodyPr/>
        <a:lstStyle/>
        <a:p>
          <a:endParaRPr lang="ru-RU"/>
        </a:p>
      </dgm:t>
    </dgm:pt>
    <dgm:pt modelId="{D1BDAD7C-7F04-471F-99F1-A199D8F21805}">
      <dgm:prSet phldrT="[Текст]" custT="1"/>
      <dgm:spPr/>
      <dgm:t>
        <a:bodyPr/>
        <a:lstStyle/>
        <a:p>
          <a:endParaRPr lang="ru-RU" sz="1200" b="1" dirty="0"/>
        </a:p>
      </dgm:t>
    </dgm:pt>
    <dgm:pt modelId="{E572745C-5113-455C-832F-364A051F4C24}" type="parTrans" cxnId="{FBE81C26-7274-43F0-A470-69DA19DBB960}">
      <dgm:prSet/>
      <dgm:spPr/>
      <dgm:t>
        <a:bodyPr/>
        <a:lstStyle/>
        <a:p>
          <a:endParaRPr lang="ru-RU"/>
        </a:p>
      </dgm:t>
    </dgm:pt>
    <dgm:pt modelId="{A0AD58E5-533F-4FF7-A979-BA62BECFE653}" type="sibTrans" cxnId="{FBE81C26-7274-43F0-A470-69DA19DBB960}">
      <dgm:prSet/>
      <dgm:spPr/>
      <dgm:t>
        <a:bodyPr/>
        <a:lstStyle/>
        <a:p>
          <a:endParaRPr lang="ru-RU"/>
        </a:p>
      </dgm:t>
    </dgm:pt>
    <dgm:pt modelId="{CE5C4AFF-8E74-40AD-88D0-23274FBB4B9D}">
      <dgm:prSet phldrT="[Текст]" custT="1"/>
      <dgm:spPr/>
      <dgm:t>
        <a:bodyPr/>
        <a:lstStyle/>
        <a:p>
          <a:r>
            <a:rPr lang="ru-RU" sz="1200" b="1" dirty="0" smtClean="0"/>
            <a:t>отец</a:t>
          </a:r>
          <a:endParaRPr lang="ru-RU" sz="1200" b="1" dirty="0"/>
        </a:p>
      </dgm:t>
    </dgm:pt>
    <dgm:pt modelId="{14EC25D1-6935-4558-9E9A-30DE26EFEE05}" type="parTrans" cxnId="{DA67C6F6-763B-4B77-8023-3BFA630B37CE}">
      <dgm:prSet/>
      <dgm:spPr/>
      <dgm:t>
        <a:bodyPr/>
        <a:lstStyle/>
        <a:p>
          <a:endParaRPr lang="ru-RU"/>
        </a:p>
      </dgm:t>
    </dgm:pt>
    <dgm:pt modelId="{45A64D64-F0BF-478D-B0CB-C07A78CEC95F}" type="sibTrans" cxnId="{DA67C6F6-763B-4B77-8023-3BFA630B37CE}">
      <dgm:prSet/>
      <dgm:spPr/>
      <dgm:t>
        <a:bodyPr/>
        <a:lstStyle/>
        <a:p>
          <a:endParaRPr lang="ru-RU"/>
        </a:p>
      </dgm:t>
    </dgm:pt>
    <dgm:pt modelId="{6C578504-6ECC-4F14-A4FD-ED2748F0AC89}">
      <dgm:prSet phldrT="[Текст]" custT="1"/>
      <dgm:spPr/>
      <dgm:t>
        <a:bodyPr/>
        <a:lstStyle/>
        <a:p>
          <a:r>
            <a:rPr lang="ru-RU" sz="1200" b="1" dirty="0" smtClean="0"/>
            <a:t>жена</a:t>
          </a:r>
          <a:endParaRPr lang="ru-RU" sz="1200" b="1" dirty="0"/>
        </a:p>
      </dgm:t>
    </dgm:pt>
    <dgm:pt modelId="{552F3EC1-0899-4163-AFDA-E7025DA19D97}" type="parTrans" cxnId="{CC3724C4-6BFB-48A1-8C86-24ABA5A72CE9}">
      <dgm:prSet/>
      <dgm:spPr/>
      <dgm:t>
        <a:bodyPr/>
        <a:lstStyle/>
        <a:p>
          <a:endParaRPr lang="ru-RU"/>
        </a:p>
      </dgm:t>
    </dgm:pt>
    <dgm:pt modelId="{36B311A2-E3E5-40CA-A71E-364B5EE476F3}" type="sibTrans" cxnId="{CC3724C4-6BFB-48A1-8C86-24ABA5A72CE9}">
      <dgm:prSet/>
      <dgm:spPr/>
      <dgm:t>
        <a:bodyPr/>
        <a:lstStyle/>
        <a:p>
          <a:endParaRPr lang="ru-RU"/>
        </a:p>
      </dgm:t>
    </dgm:pt>
    <dgm:pt modelId="{59BB5059-15A9-47AB-99C8-A5AD0AFC8493}" type="pres">
      <dgm:prSet presAssocID="{1F0C47CD-140C-4FE8-8EA3-978B21226F0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F87113-DFCB-414B-947D-3FF3153EC159}" type="pres">
      <dgm:prSet presAssocID="{1F0C47CD-140C-4FE8-8EA3-978B21226F0F}" presName="children" presStyleCnt="0"/>
      <dgm:spPr/>
    </dgm:pt>
    <dgm:pt modelId="{C573BFDF-36A5-4A5B-BBED-572BED275644}" type="pres">
      <dgm:prSet presAssocID="{1F0C47CD-140C-4FE8-8EA3-978B21226F0F}" presName="child1group" presStyleCnt="0"/>
      <dgm:spPr/>
    </dgm:pt>
    <dgm:pt modelId="{AED75F59-D649-4912-93EB-B217C04AA8E2}" type="pres">
      <dgm:prSet presAssocID="{1F0C47CD-140C-4FE8-8EA3-978B21226F0F}" presName="child1" presStyleLbl="bgAcc1" presStyleIdx="0" presStyleCnt="4"/>
      <dgm:spPr/>
      <dgm:t>
        <a:bodyPr/>
        <a:lstStyle/>
        <a:p>
          <a:endParaRPr lang="ru-RU"/>
        </a:p>
      </dgm:t>
    </dgm:pt>
    <dgm:pt modelId="{D944A762-8EF2-4C33-BC0A-6B1018E4C4F9}" type="pres">
      <dgm:prSet presAssocID="{1F0C47CD-140C-4FE8-8EA3-978B21226F0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9AAAE-AB2D-497F-A825-45DDAC20A305}" type="pres">
      <dgm:prSet presAssocID="{1F0C47CD-140C-4FE8-8EA3-978B21226F0F}" presName="child2group" presStyleCnt="0"/>
      <dgm:spPr/>
    </dgm:pt>
    <dgm:pt modelId="{3FFF1452-5E84-4128-9C28-F77B15300BDE}" type="pres">
      <dgm:prSet presAssocID="{1F0C47CD-140C-4FE8-8EA3-978B21226F0F}" presName="child2" presStyleLbl="bgAcc1" presStyleIdx="1" presStyleCnt="4"/>
      <dgm:spPr/>
      <dgm:t>
        <a:bodyPr/>
        <a:lstStyle/>
        <a:p>
          <a:endParaRPr lang="ru-RU"/>
        </a:p>
      </dgm:t>
    </dgm:pt>
    <dgm:pt modelId="{3DD52484-4097-4475-9B87-0966EA584F32}" type="pres">
      <dgm:prSet presAssocID="{1F0C47CD-140C-4FE8-8EA3-978B21226F0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D9DF4-853E-4CD6-B020-DDD4E041186B}" type="pres">
      <dgm:prSet presAssocID="{1F0C47CD-140C-4FE8-8EA3-978B21226F0F}" presName="child3group" presStyleCnt="0"/>
      <dgm:spPr/>
    </dgm:pt>
    <dgm:pt modelId="{2AC02918-CFD9-42D7-9D29-A1C9E8917678}" type="pres">
      <dgm:prSet presAssocID="{1F0C47CD-140C-4FE8-8EA3-978B21226F0F}" presName="child3" presStyleLbl="bgAcc1" presStyleIdx="2" presStyleCnt="4"/>
      <dgm:spPr/>
      <dgm:t>
        <a:bodyPr/>
        <a:lstStyle/>
        <a:p>
          <a:endParaRPr lang="ru-RU"/>
        </a:p>
      </dgm:t>
    </dgm:pt>
    <dgm:pt modelId="{5D497F7F-3BDD-4306-93C1-FF0BDBA41DAE}" type="pres">
      <dgm:prSet presAssocID="{1F0C47CD-140C-4FE8-8EA3-978B21226F0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97956-DBAF-4A17-9AA1-0AC6A0BD923A}" type="pres">
      <dgm:prSet presAssocID="{1F0C47CD-140C-4FE8-8EA3-978B21226F0F}" presName="child4group" presStyleCnt="0"/>
      <dgm:spPr/>
    </dgm:pt>
    <dgm:pt modelId="{F14D70B4-D618-47D2-B3DE-7B8FC96BF01B}" type="pres">
      <dgm:prSet presAssocID="{1F0C47CD-140C-4FE8-8EA3-978B21226F0F}" presName="child4" presStyleLbl="bgAcc1" presStyleIdx="3" presStyleCnt="4"/>
      <dgm:spPr/>
      <dgm:t>
        <a:bodyPr/>
        <a:lstStyle/>
        <a:p>
          <a:endParaRPr lang="ru-RU"/>
        </a:p>
      </dgm:t>
    </dgm:pt>
    <dgm:pt modelId="{353DD800-5AF8-4F4C-A47D-47EAE112FA03}" type="pres">
      <dgm:prSet presAssocID="{1F0C47CD-140C-4FE8-8EA3-978B21226F0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07094-7640-49DE-B602-20E683D294CF}" type="pres">
      <dgm:prSet presAssocID="{1F0C47CD-140C-4FE8-8EA3-978B21226F0F}" presName="childPlaceholder" presStyleCnt="0"/>
      <dgm:spPr/>
    </dgm:pt>
    <dgm:pt modelId="{F0B43E19-83AA-4708-96DF-A23659A5FB7D}" type="pres">
      <dgm:prSet presAssocID="{1F0C47CD-140C-4FE8-8EA3-978B21226F0F}" presName="circle" presStyleCnt="0"/>
      <dgm:spPr/>
    </dgm:pt>
    <dgm:pt modelId="{40DE6111-7708-4CFE-841F-7107E5DEB980}" type="pres">
      <dgm:prSet presAssocID="{1F0C47CD-140C-4FE8-8EA3-978B21226F0F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2C10E-0F4E-4C05-A433-63C0EBB8DD2F}" type="pres">
      <dgm:prSet presAssocID="{1F0C47CD-140C-4FE8-8EA3-978B21226F0F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FDA3C-D184-4C7B-B546-6B815AB3D92F}" type="pres">
      <dgm:prSet presAssocID="{1F0C47CD-140C-4FE8-8EA3-978B21226F0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8A90F-7283-4535-B8B5-26CB197201EA}" type="pres">
      <dgm:prSet presAssocID="{1F0C47CD-140C-4FE8-8EA3-978B21226F0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42123-78EC-4016-9EEA-44742FEADF93}" type="pres">
      <dgm:prSet presAssocID="{1F0C47CD-140C-4FE8-8EA3-978B21226F0F}" presName="quadrantPlaceholder" presStyleCnt="0"/>
      <dgm:spPr/>
    </dgm:pt>
    <dgm:pt modelId="{1EA4B0D6-5097-4921-960E-8E143FD67EE7}" type="pres">
      <dgm:prSet presAssocID="{1F0C47CD-140C-4FE8-8EA3-978B21226F0F}" presName="center1" presStyleLbl="fgShp" presStyleIdx="0" presStyleCnt="2"/>
      <dgm:spPr/>
    </dgm:pt>
    <dgm:pt modelId="{D650C866-9794-4A4C-BC7B-7692BAE48011}" type="pres">
      <dgm:prSet presAssocID="{1F0C47CD-140C-4FE8-8EA3-978B21226F0F}" presName="center2" presStyleLbl="fgShp" presStyleIdx="1" presStyleCnt="2"/>
      <dgm:spPr/>
    </dgm:pt>
  </dgm:ptLst>
  <dgm:cxnLst>
    <dgm:cxn modelId="{212EDD5A-C9AA-47D1-82D4-3ACDBC250B7B}" type="presOf" srcId="{7DB5F834-C92B-4F17-9DBC-27B6B38E1EB2}" destId="{AED75F59-D649-4912-93EB-B217C04AA8E2}" srcOrd="0" destOrd="0" presId="urn:microsoft.com/office/officeart/2005/8/layout/cycle4"/>
    <dgm:cxn modelId="{AD4D4106-6884-49B5-AD0D-A572EC44F0D0}" srcId="{1F0C47CD-140C-4FE8-8EA3-978B21226F0F}" destId="{6EA07339-3321-49C7-9037-5A468B5DBF95}" srcOrd="3" destOrd="0" parTransId="{06B06271-B180-494D-AB42-427C85A7B831}" sibTransId="{DB8E60C0-52BD-4658-970C-62B2A751F51D}"/>
    <dgm:cxn modelId="{FA564A1B-EEAC-493C-87B6-5A1B86A50CEA}" srcId="{1F0C47CD-140C-4FE8-8EA3-978B21226F0F}" destId="{401FFBF5-7483-4E72-9C6E-2CE4429822E8}" srcOrd="0" destOrd="0" parTransId="{ABCB19DF-5B77-4BCF-9CB7-7BF8BC262981}" sibTransId="{BC9D19AD-4759-4830-A4E9-177E6F075B6D}"/>
    <dgm:cxn modelId="{12CF791A-C974-4541-9524-02BE5015282C}" type="presOf" srcId="{9F946FF5-C8ED-40B8-A256-DE32B98154FF}" destId="{5D497F7F-3BDD-4306-93C1-FF0BDBA41DAE}" srcOrd="1" destOrd="0" presId="urn:microsoft.com/office/officeart/2005/8/layout/cycle4"/>
    <dgm:cxn modelId="{09AE258F-83A5-416D-A750-F9A474ECF178}" type="presOf" srcId="{D1BDAD7C-7F04-471F-99F1-A199D8F21805}" destId="{5D497F7F-3BDD-4306-93C1-FF0BDBA41DAE}" srcOrd="1" destOrd="2" presId="urn:microsoft.com/office/officeart/2005/8/layout/cycle4"/>
    <dgm:cxn modelId="{99400AF0-4389-453F-9AC0-F76B24D41736}" type="presOf" srcId="{CB3BF6D5-833B-4791-81FA-439AE2A1893B}" destId="{3DD52484-4097-4475-9B87-0966EA584F32}" srcOrd="1" destOrd="0" presId="urn:microsoft.com/office/officeart/2005/8/layout/cycle4"/>
    <dgm:cxn modelId="{DDEBDDCF-B74F-4D94-9084-0C73604F6294}" type="presOf" srcId="{9CE42BD0-04E6-47F3-8DE5-3FEA908604EF}" destId="{F14D70B4-D618-47D2-B3DE-7B8FC96BF01B}" srcOrd="0" destOrd="0" presId="urn:microsoft.com/office/officeart/2005/8/layout/cycle4"/>
    <dgm:cxn modelId="{22C5FBDD-6D7A-4D7F-928A-FFAACE65B6DA}" type="presOf" srcId="{D1BDAD7C-7F04-471F-99F1-A199D8F21805}" destId="{2AC02918-CFD9-42D7-9D29-A1C9E8917678}" srcOrd="0" destOrd="2" presId="urn:microsoft.com/office/officeart/2005/8/layout/cycle4"/>
    <dgm:cxn modelId="{A0AE33A9-23C0-4C51-A63C-8EF549DD21CC}" type="presOf" srcId="{6C578504-6ECC-4F14-A4FD-ED2748F0AC89}" destId="{2AC02918-CFD9-42D7-9D29-A1C9E8917678}" srcOrd="0" destOrd="1" presId="urn:microsoft.com/office/officeart/2005/8/layout/cycle4"/>
    <dgm:cxn modelId="{0D9ED0D9-9F9E-43F3-B8A8-01CCC62CB9DB}" type="presOf" srcId="{7DB5F834-C92B-4F17-9DBC-27B6B38E1EB2}" destId="{D944A762-8EF2-4C33-BC0A-6B1018E4C4F9}" srcOrd="1" destOrd="0" presId="urn:microsoft.com/office/officeart/2005/8/layout/cycle4"/>
    <dgm:cxn modelId="{FBE81C26-7274-43F0-A470-69DA19DBB960}" srcId="{B2258FA8-65F9-4ACA-B5F7-A1069F8D0438}" destId="{D1BDAD7C-7F04-471F-99F1-A199D8F21805}" srcOrd="2" destOrd="0" parTransId="{E572745C-5113-455C-832F-364A051F4C24}" sibTransId="{A0AD58E5-533F-4FF7-A979-BA62BECFE653}"/>
    <dgm:cxn modelId="{8537C668-2D3E-4666-AE01-AB211FFFD9F8}" type="presOf" srcId="{B2258FA8-65F9-4ACA-B5F7-A1069F8D0438}" destId="{BE1FDA3C-D184-4C7B-B546-6B815AB3D92F}" srcOrd="0" destOrd="0" presId="urn:microsoft.com/office/officeart/2005/8/layout/cycle4"/>
    <dgm:cxn modelId="{684291C9-A3EF-4450-823A-D0185D78269B}" type="presOf" srcId="{9CE42BD0-04E6-47F3-8DE5-3FEA908604EF}" destId="{353DD800-5AF8-4F4C-A47D-47EAE112FA03}" srcOrd="1" destOrd="0" presId="urn:microsoft.com/office/officeart/2005/8/layout/cycle4"/>
    <dgm:cxn modelId="{B7969BC3-7E0B-45B0-9519-6C270F4CB608}" type="presOf" srcId="{6C578504-6ECC-4F14-A4FD-ED2748F0AC89}" destId="{5D497F7F-3BDD-4306-93C1-FF0BDBA41DAE}" srcOrd="1" destOrd="1" presId="urn:microsoft.com/office/officeart/2005/8/layout/cycle4"/>
    <dgm:cxn modelId="{781C51E2-D67B-4A54-8FAE-E70A2C9B957F}" srcId="{401FFBF5-7483-4E72-9C6E-2CE4429822E8}" destId="{7DB5F834-C92B-4F17-9DBC-27B6B38E1EB2}" srcOrd="0" destOrd="0" parTransId="{139F742B-D5F5-4EBC-BA9C-7C14A71F1E85}" sibTransId="{A9DB6963-6BFD-4BEA-8FEC-EDA6CBE939BC}"/>
    <dgm:cxn modelId="{3446BBC4-C882-480A-98A6-117041A7B1C5}" srcId="{1F0C47CD-140C-4FE8-8EA3-978B21226F0F}" destId="{B2258FA8-65F9-4ACA-B5F7-A1069F8D0438}" srcOrd="2" destOrd="0" parTransId="{4B1A34E4-25D4-49A0-88EB-13D17E3695A5}" sibTransId="{47FBADAB-C93A-4A61-BA9B-2C91E595D2CC}"/>
    <dgm:cxn modelId="{3644993D-6A51-49A5-9B30-3F4496F74B19}" type="presOf" srcId="{9F946FF5-C8ED-40B8-A256-DE32B98154FF}" destId="{2AC02918-CFD9-42D7-9D29-A1C9E8917678}" srcOrd="0" destOrd="0" presId="urn:microsoft.com/office/officeart/2005/8/layout/cycle4"/>
    <dgm:cxn modelId="{CC3724C4-6BFB-48A1-8C86-24ABA5A72CE9}" srcId="{B2258FA8-65F9-4ACA-B5F7-A1069F8D0438}" destId="{6C578504-6ECC-4F14-A4FD-ED2748F0AC89}" srcOrd="1" destOrd="0" parTransId="{552F3EC1-0899-4163-AFDA-E7025DA19D97}" sibTransId="{36B311A2-E3E5-40CA-A71E-364B5EE476F3}"/>
    <dgm:cxn modelId="{7F9B0F0B-A884-4EF6-A8F2-B35853B30B41}" type="presOf" srcId="{CE5C4AFF-8E74-40AD-88D0-23274FBB4B9D}" destId="{3DD52484-4097-4475-9B87-0966EA584F32}" srcOrd="1" destOrd="1" presId="urn:microsoft.com/office/officeart/2005/8/layout/cycle4"/>
    <dgm:cxn modelId="{36053DA3-A17E-4E29-83CE-9BA78A223013}" type="presOf" srcId="{6EA07339-3321-49C7-9037-5A468B5DBF95}" destId="{8908A90F-7283-4535-B8B5-26CB197201EA}" srcOrd="0" destOrd="0" presId="urn:microsoft.com/office/officeart/2005/8/layout/cycle4"/>
    <dgm:cxn modelId="{98ACFD42-4311-49E8-893E-0194D7202728}" type="presOf" srcId="{CE5C4AFF-8E74-40AD-88D0-23274FBB4B9D}" destId="{3FFF1452-5E84-4128-9C28-F77B15300BDE}" srcOrd="0" destOrd="1" presId="urn:microsoft.com/office/officeart/2005/8/layout/cycle4"/>
    <dgm:cxn modelId="{68557B71-9D00-441D-B94E-F163B49DA95B}" type="presOf" srcId="{401FFBF5-7483-4E72-9C6E-2CE4429822E8}" destId="{40DE6111-7708-4CFE-841F-7107E5DEB980}" srcOrd="0" destOrd="0" presId="urn:microsoft.com/office/officeart/2005/8/layout/cycle4"/>
    <dgm:cxn modelId="{99380A10-F941-46A1-8917-F542F7A01EEA}" type="presOf" srcId="{CB3BF6D5-833B-4791-81FA-439AE2A1893B}" destId="{3FFF1452-5E84-4128-9C28-F77B15300BDE}" srcOrd="0" destOrd="0" presId="urn:microsoft.com/office/officeart/2005/8/layout/cycle4"/>
    <dgm:cxn modelId="{6DB62FB2-5A74-473B-89BD-ECD778A4F132}" srcId="{B2258FA8-65F9-4ACA-B5F7-A1069F8D0438}" destId="{9F946FF5-C8ED-40B8-A256-DE32B98154FF}" srcOrd="0" destOrd="0" parTransId="{C1C5FC09-1BB4-4184-926B-247D2721F3ED}" sibTransId="{48C97193-E93B-43DD-AA13-E23AE15534FF}"/>
    <dgm:cxn modelId="{7E301E75-3DA8-40FF-92F7-88BAF23CDB82}" srcId="{D004CEC3-C867-47FC-91DD-68737BB468B7}" destId="{CB3BF6D5-833B-4791-81FA-439AE2A1893B}" srcOrd="0" destOrd="0" parTransId="{A2EAF903-EC96-4110-BAD8-7222DA85A5F2}" sibTransId="{6C10EBA4-3CFE-4BA5-89FB-AB94B53CF703}"/>
    <dgm:cxn modelId="{DA67C6F6-763B-4B77-8023-3BFA630B37CE}" srcId="{D004CEC3-C867-47FC-91DD-68737BB468B7}" destId="{CE5C4AFF-8E74-40AD-88D0-23274FBB4B9D}" srcOrd="1" destOrd="0" parTransId="{14EC25D1-6935-4558-9E9A-30DE26EFEE05}" sibTransId="{45A64D64-F0BF-478D-B0CB-C07A78CEC95F}"/>
    <dgm:cxn modelId="{9A2DD243-2081-48C3-8F40-A8F04917DEB9}" srcId="{6EA07339-3321-49C7-9037-5A468B5DBF95}" destId="{9CE42BD0-04E6-47F3-8DE5-3FEA908604EF}" srcOrd="0" destOrd="0" parTransId="{875216EC-D663-461D-B50A-805B779D33B7}" sibTransId="{D138531B-935B-4C29-9BD6-9FED67B7EE0F}"/>
    <dgm:cxn modelId="{6194FAD2-EFE1-4FEF-AA99-3CB2CE54D336}" type="presOf" srcId="{1F0C47CD-140C-4FE8-8EA3-978B21226F0F}" destId="{59BB5059-15A9-47AB-99C8-A5AD0AFC8493}" srcOrd="0" destOrd="0" presId="urn:microsoft.com/office/officeart/2005/8/layout/cycle4"/>
    <dgm:cxn modelId="{B71DE262-CACD-4232-A0B0-FAB88C6B9734}" srcId="{1F0C47CD-140C-4FE8-8EA3-978B21226F0F}" destId="{D004CEC3-C867-47FC-91DD-68737BB468B7}" srcOrd="1" destOrd="0" parTransId="{913D1ACC-96FB-4BEF-A014-7A486B104D2D}" sibTransId="{71988145-E8C8-4161-8F78-4ACDD3B7AE57}"/>
    <dgm:cxn modelId="{D2389BE3-C03C-4AE9-BA25-7690B3C8E1B9}" type="presOf" srcId="{D004CEC3-C867-47FC-91DD-68737BB468B7}" destId="{BEA2C10E-0F4E-4C05-A433-63C0EBB8DD2F}" srcOrd="0" destOrd="0" presId="urn:microsoft.com/office/officeart/2005/8/layout/cycle4"/>
    <dgm:cxn modelId="{969731D4-DBCE-42AF-95EE-FC4A92446385}" type="presParOf" srcId="{59BB5059-15A9-47AB-99C8-A5AD0AFC8493}" destId="{28F87113-DFCB-414B-947D-3FF3153EC159}" srcOrd="0" destOrd="0" presId="urn:microsoft.com/office/officeart/2005/8/layout/cycle4"/>
    <dgm:cxn modelId="{7DC27418-CA7E-4271-9AE4-18C58FE14260}" type="presParOf" srcId="{28F87113-DFCB-414B-947D-3FF3153EC159}" destId="{C573BFDF-36A5-4A5B-BBED-572BED275644}" srcOrd="0" destOrd="0" presId="urn:microsoft.com/office/officeart/2005/8/layout/cycle4"/>
    <dgm:cxn modelId="{7E063698-E79F-40AC-9881-49FCCD96C43D}" type="presParOf" srcId="{C573BFDF-36A5-4A5B-BBED-572BED275644}" destId="{AED75F59-D649-4912-93EB-B217C04AA8E2}" srcOrd="0" destOrd="0" presId="urn:microsoft.com/office/officeart/2005/8/layout/cycle4"/>
    <dgm:cxn modelId="{2B56A7F2-D22C-4071-82A0-BD4068ACA289}" type="presParOf" srcId="{C573BFDF-36A5-4A5B-BBED-572BED275644}" destId="{D944A762-8EF2-4C33-BC0A-6B1018E4C4F9}" srcOrd="1" destOrd="0" presId="urn:microsoft.com/office/officeart/2005/8/layout/cycle4"/>
    <dgm:cxn modelId="{37FF4C7A-263A-4072-A046-86ADA0FD250C}" type="presParOf" srcId="{28F87113-DFCB-414B-947D-3FF3153EC159}" destId="{2D69AAAE-AB2D-497F-A825-45DDAC20A305}" srcOrd="1" destOrd="0" presId="urn:microsoft.com/office/officeart/2005/8/layout/cycle4"/>
    <dgm:cxn modelId="{2C78D900-3B94-4F09-967B-94DB8C50A26D}" type="presParOf" srcId="{2D69AAAE-AB2D-497F-A825-45DDAC20A305}" destId="{3FFF1452-5E84-4128-9C28-F77B15300BDE}" srcOrd="0" destOrd="0" presId="urn:microsoft.com/office/officeart/2005/8/layout/cycle4"/>
    <dgm:cxn modelId="{809CDC32-7368-4139-8208-E336C390A4D0}" type="presParOf" srcId="{2D69AAAE-AB2D-497F-A825-45DDAC20A305}" destId="{3DD52484-4097-4475-9B87-0966EA584F32}" srcOrd="1" destOrd="0" presId="urn:microsoft.com/office/officeart/2005/8/layout/cycle4"/>
    <dgm:cxn modelId="{ADB3AC1F-DF65-4AED-ADE2-2A8ECDB5B373}" type="presParOf" srcId="{28F87113-DFCB-414B-947D-3FF3153EC159}" destId="{65ED9DF4-853E-4CD6-B020-DDD4E041186B}" srcOrd="2" destOrd="0" presId="urn:microsoft.com/office/officeart/2005/8/layout/cycle4"/>
    <dgm:cxn modelId="{B2FF7F4D-7AA6-4734-B05D-C6D2318D6C75}" type="presParOf" srcId="{65ED9DF4-853E-4CD6-B020-DDD4E041186B}" destId="{2AC02918-CFD9-42D7-9D29-A1C9E8917678}" srcOrd="0" destOrd="0" presId="urn:microsoft.com/office/officeart/2005/8/layout/cycle4"/>
    <dgm:cxn modelId="{8B5E5237-8348-4A45-A5EE-7410DF1E0025}" type="presParOf" srcId="{65ED9DF4-853E-4CD6-B020-DDD4E041186B}" destId="{5D497F7F-3BDD-4306-93C1-FF0BDBA41DAE}" srcOrd="1" destOrd="0" presId="urn:microsoft.com/office/officeart/2005/8/layout/cycle4"/>
    <dgm:cxn modelId="{FB6F1A83-7BBE-4112-9271-10D1E95FD6EE}" type="presParOf" srcId="{28F87113-DFCB-414B-947D-3FF3153EC159}" destId="{EC197956-DBAF-4A17-9AA1-0AC6A0BD923A}" srcOrd="3" destOrd="0" presId="urn:microsoft.com/office/officeart/2005/8/layout/cycle4"/>
    <dgm:cxn modelId="{85464245-4508-42A9-AB85-81AEE53A7F67}" type="presParOf" srcId="{EC197956-DBAF-4A17-9AA1-0AC6A0BD923A}" destId="{F14D70B4-D618-47D2-B3DE-7B8FC96BF01B}" srcOrd="0" destOrd="0" presId="urn:microsoft.com/office/officeart/2005/8/layout/cycle4"/>
    <dgm:cxn modelId="{1A97E0E4-8574-4D1B-8955-F2ED179B8B3A}" type="presParOf" srcId="{EC197956-DBAF-4A17-9AA1-0AC6A0BD923A}" destId="{353DD800-5AF8-4F4C-A47D-47EAE112FA03}" srcOrd="1" destOrd="0" presId="urn:microsoft.com/office/officeart/2005/8/layout/cycle4"/>
    <dgm:cxn modelId="{F5CB93B9-0476-4453-998D-BC552339389C}" type="presParOf" srcId="{28F87113-DFCB-414B-947D-3FF3153EC159}" destId="{2E207094-7640-49DE-B602-20E683D294CF}" srcOrd="4" destOrd="0" presId="urn:microsoft.com/office/officeart/2005/8/layout/cycle4"/>
    <dgm:cxn modelId="{46EB737F-AE17-4BE3-AFC2-84D062A54DC8}" type="presParOf" srcId="{59BB5059-15A9-47AB-99C8-A5AD0AFC8493}" destId="{F0B43E19-83AA-4708-96DF-A23659A5FB7D}" srcOrd="1" destOrd="0" presId="urn:microsoft.com/office/officeart/2005/8/layout/cycle4"/>
    <dgm:cxn modelId="{7D6D3EF5-4667-4D6F-91DF-1226967F767A}" type="presParOf" srcId="{F0B43E19-83AA-4708-96DF-A23659A5FB7D}" destId="{40DE6111-7708-4CFE-841F-7107E5DEB980}" srcOrd="0" destOrd="0" presId="urn:microsoft.com/office/officeart/2005/8/layout/cycle4"/>
    <dgm:cxn modelId="{A161A67F-B53E-44F8-9F00-5584138B8F93}" type="presParOf" srcId="{F0B43E19-83AA-4708-96DF-A23659A5FB7D}" destId="{BEA2C10E-0F4E-4C05-A433-63C0EBB8DD2F}" srcOrd="1" destOrd="0" presId="urn:microsoft.com/office/officeart/2005/8/layout/cycle4"/>
    <dgm:cxn modelId="{2F7A291F-FC8C-47F1-A902-724DAAFE59D4}" type="presParOf" srcId="{F0B43E19-83AA-4708-96DF-A23659A5FB7D}" destId="{BE1FDA3C-D184-4C7B-B546-6B815AB3D92F}" srcOrd="2" destOrd="0" presId="urn:microsoft.com/office/officeart/2005/8/layout/cycle4"/>
    <dgm:cxn modelId="{4A061D23-BB93-48F0-8802-F144F0FAA457}" type="presParOf" srcId="{F0B43E19-83AA-4708-96DF-A23659A5FB7D}" destId="{8908A90F-7283-4535-B8B5-26CB197201EA}" srcOrd="3" destOrd="0" presId="urn:microsoft.com/office/officeart/2005/8/layout/cycle4"/>
    <dgm:cxn modelId="{6D5DA790-9D34-45BF-B18C-75765472C670}" type="presParOf" srcId="{F0B43E19-83AA-4708-96DF-A23659A5FB7D}" destId="{B3B42123-78EC-4016-9EEA-44742FEADF93}" srcOrd="4" destOrd="0" presId="urn:microsoft.com/office/officeart/2005/8/layout/cycle4"/>
    <dgm:cxn modelId="{956CE256-DE76-44AF-9E1D-D113EE5596FB}" type="presParOf" srcId="{59BB5059-15A9-47AB-99C8-A5AD0AFC8493}" destId="{1EA4B0D6-5097-4921-960E-8E143FD67EE7}" srcOrd="2" destOrd="0" presId="urn:microsoft.com/office/officeart/2005/8/layout/cycle4"/>
    <dgm:cxn modelId="{994664C0-E0AA-44EF-9516-2A514CFDDBF2}" type="presParOf" srcId="{59BB5059-15A9-47AB-99C8-A5AD0AFC8493}" destId="{D650C866-9794-4A4C-BC7B-7692BAE4801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715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20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04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42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74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17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39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01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4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48966-B55E-4E1A-8BA5-6BCC43CE4464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D0F93-2278-488C-9E2B-9A7F78B91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85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gymnasia2.brn.eduru.ru/media/2021/06/17/1300392201/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31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170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Корсун_Е_В\Desktop\Ovulyacy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1" y="4165713"/>
            <a:ext cx="5138671" cy="214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" y="0"/>
            <a:ext cx="6064571" cy="40826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5112" y="195395"/>
            <a:ext cx="632390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Баланс гормонов </a:t>
            </a:r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важная составляющая здоровья </a:t>
            </a:r>
            <a:r>
              <a:rPr lang="ru-RU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 smtClean="0"/>
          </a:p>
          <a:p>
            <a:endParaRPr lang="ru-RU" b="1" dirty="0" smtClean="0">
              <a:solidFill>
                <a:srgbClr val="FF00FF"/>
              </a:solidFill>
            </a:endParaRPr>
          </a:p>
          <a:p>
            <a:r>
              <a:rPr lang="ru-RU" b="1" dirty="0" smtClean="0">
                <a:solidFill>
                  <a:srgbClr val="FF00FF"/>
                </a:solidFill>
              </a:rPr>
              <a:t>Эстрогены</a:t>
            </a:r>
            <a:r>
              <a:rPr lang="ru-RU" dirty="0" smtClean="0"/>
              <a:t> – главные женские гормоны , они обеспечивают мягкие женственные черты тела, красивую кожу, защищают женщину от множества болезней. Поддерживают позитивный настрой . Обеспечивают созревание яйцеклетки.</a:t>
            </a:r>
          </a:p>
          <a:p>
            <a:endParaRPr lang="ru-RU" b="1" dirty="0">
              <a:solidFill>
                <a:srgbClr val="FF00FF"/>
              </a:solidFill>
            </a:endParaRPr>
          </a:p>
          <a:p>
            <a:r>
              <a:rPr lang="ru-RU" b="1" dirty="0" smtClean="0">
                <a:solidFill>
                  <a:srgbClr val="FF00FF"/>
                </a:solidFill>
              </a:rPr>
              <a:t>Прогестерон</a:t>
            </a:r>
            <a:r>
              <a:rPr lang="ru-RU" dirty="0" smtClean="0"/>
              <a:t> – уникальный женский гормон, подготавливает матку к прикреплению эмбриона, сохранению беременности, вырабатывается желтым телом после овуляции. Регулирует менструальный цикл.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58286" y="3471803"/>
            <a:ext cx="63860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Женские гормоны отвечают   не только за  физические</a:t>
            </a:r>
          </a:p>
          <a:p>
            <a:r>
              <a:rPr lang="ru-RU" dirty="0"/>
              <a:t>н</a:t>
            </a:r>
            <a:r>
              <a:rPr lang="ru-RU" dirty="0" smtClean="0"/>
              <a:t>о и психические  процессы в организме.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b="1" dirty="0" smtClean="0"/>
              <a:t>Признаки дисбаланса гормонов</a:t>
            </a:r>
            <a:r>
              <a:rPr lang="ru-RU" dirty="0" smtClean="0"/>
              <a:t>:</a:t>
            </a:r>
          </a:p>
          <a:p>
            <a:pPr algn="ctr"/>
            <a:r>
              <a:rPr lang="ru-RU" i="1" dirty="0" smtClean="0">
                <a:solidFill>
                  <a:srgbClr val="7030A0"/>
                </a:solidFill>
              </a:rPr>
              <a:t>Резкие перепады настроения без видимой причины, </a:t>
            </a:r>
          </a:p>
          <a:p>
            <a:pPr algn="ctr"/>
            <a:r>
              <a:rPr lang="ru-RU" i="1" dirty="0" smtClean="0">
                <a:solidFill>
                  <a:srgbClr val="7030A0"/>
                </a:solidFill>
              </a:rPr>
              <a:t>головные боли, нарушение сна, повышенная потливость,</a:t>
            </a:r>
          </a:p>
          <a:p>
            <a:pPr algn="ctr"/>
            <a:r>
              <a:rPr lang="ru-RU" i="1" dirty="0">
                <a:solidFill>
                  <a:srgbClr val="7030A0"/>
                </a:solidFill>
              </a:rPr>
              <a:t>у</a:t>
            </a:r>
            <a:r>
              <a:rPr lang="ru-RU" i="1" dirty="0" smtClean="0">
                <a:solidFill>
                  <a:srgbClr val="7030A0"/>
                </a:solidFill>
              </a:rPr>
              <a:t>томляемость, раздражительность, угревая сыпь, </a:t>
            </a:r>
          </a:p>
          <a:p>
            <a:pPr algn="ctr"/>
            <a:r>
              <a:rPr lang="ru-RU" i="1" dirty="0" smtClean="0">
                <a:solidFill>
                  <a:srgbClr val="7030A0"/>
                </a:solidFill>
              </a:rPr>
              <a:t>повышение массы тела или наоборот задержка физического</a:t>
            </a:r>
          </a:p>
          <a:p>
            <a:pPr algn="ctr"/>
            <a:r>
              <a:rPr lang="ru-RU" i="1" dirty="0">
                <a:solidFill>
                  <a:srgbClr val="7030A0"/>
                </a:solidFill>
              </a:rPr>
              <a:t>р</a:t>
            </a:r>
            <a:r>
              <a:rPr lang="ru-RU" i="1" dirty="0" smtClean="0">
                <a:solidFill>
                  <a:srgbClr val="7030A0"/>
                </a:solidFill>
              </a:rPr>
              <a:t>азвития, нарушение </a:t>
            </a:r>
            <a:r>
              <a:rPr lang="ru-RU" i="1" dirty="0" err="1" smtClean="0">
                <a:solidFill>
                  <a:srgbClr val="7030A0"/>
                </a:solidFill>
              </a:rPr>
              <a:t>ментструального</a:t>
            </a:r>
            <a:r>
              <a:rPr lang="ru-RU" i="1" dirty="0" smtClean="0">
                <a:solidFill>
                  <a:srgbClr val="7030A0"/>
                </a:solidFill>
              </a:rPr>
              <a:t> цикла .</a:t>
            </a:r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85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973" y="376597"/>
            <a:ext cx="6375042" cy="35086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FF"/>
                </a:solidFill>
              </a:rPr>
              <a:t>«</a:t>
            </a:r>
            <a:r>
              <a:rPr lang="en-US" sz="1400" b="1" dirty="0" err="1">
                <a:solidFill>
                  <a:srgbClr val="FF00FF"/>
                </a:solidFill>
              </a:rPr>
              <a:t>mens</a:t>
            </a:r>
            <a:r>
              <a:rPr lang="ru-RU" sz="1400" b="1" dirty="0">
                <a:solidFill>
                  <a:srgbClr val="FF00FF"/>
                </a:solidFill>
              </a:rPr>
              <a:t>»</a:t>
            </a:r>
            <a:r>
              <a:rPr lang="en-US" sz="1400" b="1" dirty="0">
                <a:solidFill>
                  <a:srgbClr val="FF00FF"/>
                </a:solidFill>
              </a:rPr>
              <a:t> -</a:t>
            </a:r>
            <a:r>
              <a:rPr lang="ru-RU" sz="1400" b="1" dirty="0">
                <a:solidFill>
                  <a:srgbClr val="FF00FF"/>
                </a:solidFill>
              </a:rPr>
              <a:t>месяц, луна. Лунный цикл.</a:t>
            </a:r>
          </a:p>
          <a:p>
            <a:endParaRPr lang="ru-RU" sz="1400" dirty="0"/>
          </a:p>
          <a:p>
            <a:r>
              <a:rPr lang="ru-RU" sz="1400" dirty="0"/>
              <a:t>У большинства девочек первая менструация появляется в 12-14 лет. </a:t>
            </a:r>
          </a:p>
          <a:p>
            <a:endParaRPr lang="ru-RU" sz="1400" dirty="0"/>
          </a:p>
          <a:p>
            <a:r>
              <a:rPr lang="ru-RU" sz="1400" dirty="0"/>
              <a:t>Однако начало менструации и в 10 и 15 лет не является отклонением от нормы</a:t>
            </a:r>
          </a:p>
          <a:p>
            <a:endParaRPr lang="ru-RU" sz="1400" dirty="0" smtClean="0"/>
          </a:p>
          <a:p>
            <a:r>
              <a:rPr lang="ru-RU" sz="1400" dirty="0" smtClean="0"/>
              <a:t>Менструации </a:t>
            </a:r>
            <a:r>
              <a:rPr lang="ru-RU" sz="1400" dirty="0"/>
              <a:t>повторяются через определенный промежуток времени:</a:t>
            </a:r>
          </a:p>
          <a:p>
            <a:endParaRPr lang="ru-RU" sz="1400" dirty="0"/>
          </a:p>
          <a:p>
            <a:pPr marL="285750" indent="-285750">
              <a:buFont typeface="Courier New" pitchFamily="49" charset="0"/>
              <a:buChar char="o"/>
            </a:pPr>
            <a:r>
              <a:rPr lang="ru-RU" sz="1400" dirty="0"/>
              <a:t>Период </a:t>
            </a:r>
            <a:r>
              <a:rPr lang="ru-RU" sz="1400" dirty="0">
                <a:solidFill>
                  <a:srgbClr val="FF0000"/>
                </a:solidFill>
              </a:rPr>
              <a:t>от первого дня </a:t>
            </a:r>
            <a:r>
              <a:rPr lang="ru-RU" sz="1400" dirty="0"/>
              <a:t>одной менструации </a:t>
            </a:r>
            <a:r>
              <a:rPr lang="ru-RU" sz="1400" dirty="0">
                <a:solidFill>
                  <a:srgbClr val="FF0000"/>
                </a:solidFill>
              </a:rPr>
              <a:t>до первого дня другой</a:t>
            </a:r>
            <a:r>
              <a:rPr lang="ru-RU" sz="1400" dirty="0"/>
              <a:t> менструации называется менструальным циклом</a:t>
            </a:r>
          </a:p>
          <a:p>
            <a:pPr marL="285750" indent="-285750">
              <a:buFont typeface="Courier New" pitchFamily="49" charset="0"/>
              <a:buChar char="o"/>
            </a:pPr>
            <a:endParaRPr lang="ru-RU" sz="1400" dirty="0"/>
          </a:p>
          <a:p>
            <a:pPr marL="285750" indent="-285750">
              <a:buFont typeface="Courier New" pitchFamily="49" charset="0"/>
              <a:buChar char="o"/>
            </a:pPr>
            <a:r>
              <a:rPr lang="ru-RU" sz="1400" dirty="0"/>
              <a:t>Регулярный менструальный цикл – </a:t>
            </a:r>
            <a:r>
              <a:rPr lang="ru-RU" sz="1400" dirty="0" smtClean="0"/>
              <a:t>от 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21 до36 дней</a:t>
            </a:r>
          </a:p>
          <a:p>
            <a:pPr marL="285750" indent="-285750">
              <a:buFont typeface="Courier New" pitchFamily="49" charset="0"/>
              <a:buChar char="o"/>
            </a:pPr>
            <a:endParaRPr lang="ru-RU" sz="1400" dirty="0">
              <a:solidFill>
                <a:srgbClr val="FF0000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sz="1400" dirty="0"/>
              <a:t>Продолжительность и интенсивность менструальных выделений индивидуальна, в среднем </a:t>
            </a:r>
            <a:r>
              <a:rPr lang="ru-RU" sz="1400" dirty="0">
                <a:solidFill>
                  <a:srgbClr val="FF0000"/>
                </a:solidFill>
              </a:rPr>
              <a:t>3-7 дней</a:t>
            </a:r>
          </a:p>
          <a:p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979" y="4261846"/>
            <a:ext cx="9349480" cy="2339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каких случаях требуется консультация врача гинеколога</a:t>
            </a:r>
            <a:r>
              <a:rPr lang="ru-RU" sz="1400" dirty="0">
                <a:solidFill>
                  <a:srgbClr val="7030A0"/>
                </a:solidFill>
              </a:rPr>
              <a:t>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/>
              <a:t>Если цикл короче или длиннее 21-36 дней</a:t>
            </a:r>
          </a:p>
          <a:p>
            <a:endParaRPr lang="ru-RU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/>
              <a:t>Если задержки менструаций сохраняются через полгода от начала первой менструации</a:t>
            </a:r>
          </a:p>
          <a:p>
            <a:endParaRPr lang="ru-RU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/>
              <a:t>Если в 15 лет менструации еще не начались</a:t>
            </a:r>
          </a:p>
          <a:p>
            <a:endParaRPr lang="ru-RU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/>
              <a:t> Если серьезно беспокоят и мешают в повседневной жизни боли при менструации</a:t>
            </a:r>
          </a:p>
          <a:p>
            <a:endParaRPr lang="ru-RU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/>
              <a:t>Если обильные кровянистые выделения длятся более 7 дней</a:t>
            </a:r>
          </a:p>
          <a:p>
            <a:endParaRPr lang="ru-RU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/>
              <a:t>Если выделения желтые, зеленые, пенистые с резким неприятным запахом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7" y="0"/>
            <a:ext cx="5100034" cy="63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9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3873" y="332656"/>
            <a:ext cx="5544617" cy="576064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404664"/>
            <a:ext cx="5981699" cy="640871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1800" dirty="0"/>
              <a:t>Если регулярно вести менструальный календарь, можно точно определить день начала следующей менструации</a:t>
            </a:r>
          </a:p>
          <a:p>
            <a:pPr marL="0" indent="0">
              <a:buNone/>
            </a:pPr>
            <a:endParaRPr lang="ru-RU" sz="1800" dirty="0"/>
          </a:p>
          <a:p>
            <a:r>
              <a:rPr lang="ru-RU" sz="1800" dirty="0"/>
              <a:t>Полезно делать отметки о самочувствии в виде какого либо значка</a:t>
            </a:r>
          </a:p>
          <a:p>
            <a:pPr marL="0" indent="0">
              <a:buNone/>
            </a:pPr>
            <a:endParaRPr lang="ru-RU" sz="1800" dirty="0"/>
          </a:p>
          <a:p>
            <a:r>
              <a:rPr lang="ru-RU" sz="1800" dirty="0"/>
              <a:t>Зная продолжительность своего менструального цикла, вы сможете избежать неприятных случайностей</a:t>
            </a:r>
            <a:r>
              <a:rPr lang="ru-RU" sz="1600" dirty="0"/>
              <a:t>.</a:t>
            </a:r>
          </a:p>
        </p:txBody>
      </p:sp>
      <p:pic>
        <p:nvPicPr>
          <p:cNvPr id="5" name="Picture 2" descr="\\Kab_94\обмен\Расту развиваюсь\Расту Развиваюсь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55" y="0"/>
            <a:ext cx="5292080" cy="688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Public\Documents\На госзакупки2\Архив\Подружке на ушко\Links\200560040-003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8" y="3286488"/>
            <a:ext cx="2161032" cy="14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ublic\Documents\На госзакупки2\Архив\Подружке на ушко\Links\Эрхетуева_Л.Ш-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20" y="4725144"/>
            <a:ext cx="2880360" cy="191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10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870"/>
            <a:ext cx="12192000" cy="712039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ru-RU" sz="3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Три  </a:t>
            </a:r>
            <a:r>
              <a:rPr lang="ru-RU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функции репродуктивной 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796" y="986678"/>
            <a:ext cx="3091073" cy="3311698"/>
          </a:xfrm>
          <a:solidFill>
            <a:srgbClr val="FFCCCC"/>
          </a:solidFill>
        </p:spPr>
        <p:txBody>
          <a:bodyPr/>
          <a:lstStyle/>
          <a:p>
            <a:pPr marL="0" indent="0">
              <a:buNone/>
            </a:pPr>
            <a:r>
              <a:rPr lang="ru-RU" sz="1400" b="1" dirty="0"/>
              <a:t>Формирует женский организм</a:t>
            </a:r>
          </a:p>
          <a:p>
            <a:pPr marL="0" indent="0">
              <a:buNone/>
            </a:pPr>
            <a:r>
              <a:rPr lang="ru-RU" sz="1400" dirty="0"/>
              <a:t>7-10лет</a:t>
            </a:r>
          </a:p>
          <a:p>
            <a:pPr marL="0" indent="0">
              <a:buNone/>
            </a:pPr>
            <a:r>
              <a:rPr lang="ru-RU" sz="1200" dirty="0"/>
              <a:t>Начинается быстрый рост</a:t>
            </a:r>
          </a:p>
          <a:p>
            <a:pPr marL="0" indent="0">
              <a:buNone/>
            </a:pPr>
            <a:r>
              <a:rPr lang="ru-RU" sz="1200" dirty="0"/>
              <a:t>Слегка меняется голос</a:t>
            </a:r>
          </a:p>
          <a:p>
            <a:pPr marL="0" indent="0">
              <a:buNone/>
            </a:pPr>
            <a:r>
              <a:rPr lang="ru-RU" sz="1200" dirty="0"/>
              <a:t>Становятся полнее предплечья, расширяются бедра, фигура становится женственнее</a:t>
            </a:r>
          </a:p>
          <a:p>
            <a:pPr marL="0" indent="0">
              <a:buNone/>
            </a:pPr>
            <a:r>
              <a:rPr lang="ru-RU" sz="1400" dirty="0"/>
              <a:t>10-12 лет</a:t>
            </a:r>
          </a:p>
          <a:p>
            <a:pPr marL="0" indent="0">
              <a:buNone/>
            </a:pPr>
            <a:r>
              <a:rPr lang="ru-RU" sz="1200" dirty="0"/>
              <a:t>Начинают развиваться молочные железы</a:t>
            </a:r>
          </a:p>
          <a:p>
            <a:pPr marL="0" indent="0">
              <a:buNone/>
            </a:pPr>
            <a:r>
              <a:rPr lang="ru-RU" sz="1200" dirty="0"/>
              <a:t>Начинают расти волосы на лобке и в подмышечных впадинах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594100" y="986678"/>
            <a:ext cx="3654028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Готовит к рождению детей</a:t>
            </a:r>
          </a:p>
          <a:p>
            <a:r>
              <a:rPr lang="ru-RU" sz="1400" dirty="0"/>
              <a:t>12-14 лет</a:t>
            </a:r>
          </a:p>
          <a:p>
            <a:r>
              <a:rPr lang="ru-RU" sz="1200" dirty="0"/>
              <a:t>Возникают первые менструации – самое важное событие, которое происходит с девушкой в период полового созревания</a:t>
            </a:r>
          </a:p>
          <a:p>
            <a:r>
              <a:rPr lang="ru-RU" sz="1400" dirty="0"/>
              <a:t>18-21 год</a:t>
            </a:r>
          </a:p>
          <a:p>
            <a:r>
              <a:rPr lang="ru-RU" sz="1200" dirty="0"/>
              <a:t>Формируются органы репродуктивной системы</a:t>
            </a:r>
          </a:p>
        </p:txBody>
      </p:sp>
      <p:pic>
        <p:nvPicPr>
          <p:cNvPr id="9218" name="Picture 2" descr="C:\Users\Корсун_Е_В\Desktop\94918828_4195243_313b570fe1f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685">
            <a:off x="1522564" y="4171778"/>
            <a:ext cx="1621109" cy="21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Корсун_Е_В\Desktop\56365_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849">
            <a:off x="3396064" y="3553071"/>
            <a:ext cx="1835841" cy="24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Корсун_Е_В\Desktop\gipnotizersha-1003-image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538">
            <a:off x="5735960" y="3045311"/>
            <a:ext cx="1368152" cy="29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Корсун_Е_В\Desktop\25811379.hnc0zkcqm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264">
            <a:off x="8184232" y="3045311"/>
            <a:ext cx="208823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36160" y="1030508"/>
            <a:ext cx="4109740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/>
              <a:t>Сексуальная функция</a:t>
            </a:r>
          </a:p>
          <a:p>
            <a:r>
              <a:rPr lang="ru-RU" sz="1200" dirty="0"/>
              <a:t>Главным смыслом и назначением сексуальной жизни в природе служит забота о продолжении рода.</a:t>
            </a:r>
          </a:p>
          <a:p>
            <a:r>
              <a:rPr lang="ru-RU" sz="1200" dirty="0"/>
              <a:t>Головной мозг, который отвечает за реализацию этой функции </a:t>
            </a:r>
            <a:r>
              <a:rPr lang="ru-RU" sz="1400" b="1" dirty="0"/>
              <a:t>завершает свое развитие к 22 годам</a:t>
            </a:r>
          </a:p>
          <a:p>
            <a:endParaRPr lang="ru-RU" sz="1200" dirty="0"/>
          </a:p>
          <a:p>
            <a:r>
              <a:rPr lang="ru-RU" sz="1200" dirty="0"/>
              <a:t>Только в 22 года можно сказать «Вот теперь я стала взрослой»</a:t>
            </a:r>
          </a:p>
          <a:p>
            <a:endParaRPr lang="ru-RU" sz="1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33406">
            <a:off x="295638" y="4763007"/>
            <a:ext cx="1373733" cy="1820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0062">
            <a:off x="9508480" y="3008819"/>
            <a:ext cx="1302654" cy="3508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4374" y="2419220"/>
            <a:ext cx="142875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4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62088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22?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Женская </a:t>
            </a: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сексуальность</a:t>
            </a: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очень сложный «механизм».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</a:t>
            </a: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складывается из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 составляющих</a:t>
            </a: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ru-RU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эмоциональной (психологической) и физиологической</a:t>
            </a: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287783"/>
            <a:ext cx="7747000" cy="3430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Гормоны  женской сексуальности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5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эстрогены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эстрадиол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эстриол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(они вырабатываются в яичниках, являются гормонами первой фазы менструального цикла, обуславливают овуляцию);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500" i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500" b="1" i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рогестеро</a:t>
            </a:r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вырабатывается в яичниках, гормон второй фазы, «гормон беременности»);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500" b="1" i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пролактин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(вырабатывается в гипофизе, является регулятором соотношения «женских» и «мужских» фракций гормонов в организме и выполняет ещё много других важных функций);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1500" b="1" i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ЛГ и ФСГ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главные половые гормоны (вырабатываются в гипофизе, регулируют работу всех остальных гормонов)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«Мужские» фракции гормонов у женщин (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андрогены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) - это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500" b="1" i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тестостерон общий и свободный</a:t>
            </a:r>
            <a:r>
              <a:rPr lang="ru-RU" sz="1500" b="1" i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500" b="1" i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i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ДГА-С, </a:t>
            </a:r>
            <a:endParaRPr lang="ru-RU" sz="1500" b="1" i="1" dirty="0" smtClean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500" b="1" i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17-ОН </a:t>
            </a:r>
            <a:r>
              <a:rPr lang="ru-RU" sz="1500" b="1" i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прогестерон</a:t>
            </a:r>
            <a:r>
              <a:rPr lang="ru-RU" sz="1500" b="1" i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i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андростендио</a:t>
            </a:r>
            <a:r>
              <a:rPr lang="ru-RU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вырабатываются как в яичниках, так и 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надпочечниках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5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1" y="1520863"/>
            <a:ext cx="6002457" cy="1693788"/>
          </a:xfrm>
          <a:prstGeom prst="roundRect">
            <a:avLst/>
          </a:prstGeom>
          <a:noFill/>
          <a:ln>
            <a:solidFill>
              <a:srgbClr val="00C89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7421" y="1474682"/>
            <a:ext cx="56565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Психологическая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составляющая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внешние факторы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её формирование влияют многие факторы воспитания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близкое окружение,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личностные характеристики и личный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опыт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91357" y="1462089"/>
            <a:ext cx="6011743" cy="1779513"/>
          </a:xfrm>
          <a:prstGeom prst="roundRect">
            <a:avLst/>
          </a:prstGeom>
          <a:noFill/>
          <a:ln>
            <a:solidFill>
              <a:srgbClr val="00C89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335699" y="1613181"/>
            <a:ext cx="566580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изиологическая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внутренняя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готовность к интимным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отношениям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зависит от </a:t>
            </a:r>
            <a:r>
              <a:rPr lang="ru-RU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гормонального гомеостаза</a:t>
            </a:r>
          </a:p>
          <a:p>
            <a:pPr algn="r"/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проявляется в виде полового влечения, оргазма, эрогенной реактивности и </a:t>
            </a:r>
            <a:r>
              <a:rPr lang="ru-RU" sz="1400" i="1" dirty="0" err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любрикации</a:t>
            </a:r>
            <a:endParaRPr lang="ru-RU" sz="1400" i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0" y="3241603"/>
            <a:ext cx="4308185" cy="33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19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28600" y="533400"/>
            <a:ext cx="10528300" cy="51943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>
                <a:solidFill>
                  <a:schemeClr val="bg1"/>
                </a:solidFill>
              </a:rPr>
              <a:t>Эмоциональная составляющая зависит от гормонального </a:t>
            </a:r>
            <a:r>
              <a:rPr lang="ru-RU" dirty="0" smtClean="0">
                <a:solidFill>
                  <a:schemeClr val="bg1"/>
                </a:solidFill>
              </a:rPr>
              <a:t>фона.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Физиологическая </a:t>
            </a:r>
            <a:r>
              <a:rPr lang="ru-RU" i="1" dirty="0">
                <a:solidFill>
                  <a:schemeClr val="bg1"/>
                </a:solidFill>
              </a:rPr>
              <a:t>составляющая непосредственно зависит от концентрации гормонов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Вывод: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психология очень важна, особенно в ранний период </a:t>
            </a:r>
            <a:r>
              <a:rPr lang="ru-RU" dirty="0" smtClean="0">
                <a:solidFill>
                  <a:schemeClr val="bg1"/>
                </a:solidFill>
              </a:rPr>
              <a:t>созревания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 более поздние сроки - </a:t>
            </a:r>
            <a:r>
              <a:rPr lang="ru-RU" b="1" dirty="0">
                <a:solidFill>
                  <a:srgbClr val="FF0000"/>
                </a:solidFill>
              </a:rPr>
              <a:t>гормоны берут ведущую роль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85976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97" y="1"/>
            <a:ext cx="10515600" cy="1042432"/>
          </a:xfrm>
          <a:solidFill>
            <a:srgbClr val="7030A0"/>
          </a:solidFill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bg1"/>
                </a:solidFill>
              </a:rPr>
              <a:t>Гормоны</a:t>
            </a:r>
            <a:r>
              <a:rPr lang="ru-RU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ln/>
                <a:solidFill>
                  <a:schemeClr val="bg1"/>
                </a:solidFill>
              </a:rPr>
              <a:t>щитовидной железы</a:t>
            </a:r>
            <a:endParaRPr lang="ru-RU" b="1" dirty="0">
              <a:ln/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62918" y="5359400"/>
            <a:ext cx="6035481" cy="119380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Многолетний перерыв в йодной профилактике, нарастание экологического неблагополучия, усиление стрессов привели в последние годы к значительному росту болезней щитовидной железы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8" y="2959100"/>
            <a:ext cx="5576394" cy="3479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2918" y="1384300"/>
            <a:ext cx="6114782" cy="39796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Участвуют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всех видах обмена веществ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Развитии мозга, определяют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интеллекта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Рост, вес, адаптационные возможности ( сон, ЧСС, частота дыхания)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Созревание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репродуктивной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Иногда наблюдается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возрастное увеличение  щитовидной железы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которое чаще встречается у девочек, чем у мальчиков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ru-RU" dirty="0" smtClean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К этому состоянию  </a:t>
            </a:r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следует относиться с большим вниманием, потому что оно может маскировать различные болезни этого органа.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17600" y="5727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9000" y="118418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Кроме половых гормонов, в формировании женской сексуальности участвуют </a:t>
            </a:r>
            <a:r>
              <a:rPr lang="ru-RU" b="1" i="1" dirty="0"/>
              <a:t>гормоны щитовидной железы</a:t>
            </a:r>
          </a:p>
          <a:p>
            <a:r>
              <a:rPr lang="ru-RU" i="1" dirty="0"/>
              <a:t> (Т4 свободный, Т3 свободный)</a:t>
            </a:r>
            <a:r>
              <a:rPr lang="ru-RU" dirty="0"/>
              <a:t>, их роль в обменных процессах половых гормонов сложно переоценить.</a:t>
            </a:r>
          </a:p>
        </p:txBody>
      </p:sp>
    </p:spTree>
    <p:extLst>
      <p:ext uri="{BB962C8B-B14F-4D97-AF65-F5344CB8AC3E}">
        <p14:creationId xmlns:p14="http://schemas.microsoft.com/office/powerpoint/2010/main" val="431311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8" y="0"/>
            <a:ext cx="10515600" cy="812800"/>
          </a:xfrm>
          <a:solidFill>
            <a:srgbClr val="7030A0"/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Признаки дефицита йода у девушек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299" y="987479"/>
            <a:ext cx="54651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Вялость, слабость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Сонливость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Зябкость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способности к обучению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концентрации внимания, памяти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Отставание в умственном развитии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роста , нарушение менструальной функции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лишний вес, от которого сложно избавиться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13" y="812800"/>
            <a:ext cx="6451602" cy="48387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13" y="5469863"/>
            <a:ext cx="5473700" cy="1143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17558" y="2911083"/>
            <a:ext cx="1374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йодированная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68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62754"/>
            <a:ext cx="10020300" cy="644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3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rgbClr val="FF00FF"/>
                </a:solidFill>
              </a:rPr>
              <a:t>Важные правила сохранения женского здоровья</a:t>
            </a:r>
            <a:endParaRPr lang="ru-RU" b="1" dirty="0">
              <a:ln/>
              <a:solidFill>
                <a:srgbClr val="FF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mtClean="0"/>
              <a:t>Личная гигиена/зубы/тело</a:t>
            </a:r>
            <a:r>
              <a:rPr lang="ru-RU" dirty="0" smtClean="0"/>
              <a:t>/ интимные зоны/</a:t>
            </a:r>
          </a:p>
          <a:p>
            <a:r>
              <a:rPr lang="ru-RU" dirty="0" smtClean="0"/>
              <a:t>Ведение менструального календаря, своевременная консультация у гинеколога</a:t>
            </a:r>
          </a:p>
          <a:p>
            <a:r>
              <a:rPr lang="ru-RU" dirty="0" smtClean="0"/>
              <a:t>Здоровый сон</a:t>
            </a:r>
          </a:p>
          <a:p>
            <a:r>
              <a:rPr lang="ru-RU" dirty="0" smtClean="0"/>
              <a:t>Здоровое питание</a:t>
            </a:r>
          </a:p>
          <a:p>
            <a:r>
              <a:rPr lang="ru-RU" dirty="0" smtClean="0"/>
              <a:t>Стрессоустойчивость – спорт/</a:t>
            </a:r>
            <a:r>
              <a:rPr lang="ru-RU" dirty="0" err="1" smtClean="0"/>
              <a:t>релакс</a:t>
            </a:r>
            <a:r>
              <a:rPr lang="ru-RU" dirty="0" smtClean="0"/>
              <a:t>/дыхательная гимнастика</a:t>
            </a:r>
          </a:p>
          <a:p>
            <a:r>
              <a:rPr lang="ru-RU" dirty="0" smtClean="0"/>
              <a:t>Режим труда и отдыха</a:t>
            </a:r>
          </a:p>
          <a:p>
            <a:r>
              <a:rPr lang="ru-RU" dirty="0" smtClean="0"/>
              <a:t>Берегись переохлаждений</a:t>
            </a:r>
          </a:p>
          <a:p>
            <a:r>
              <a:rPr lang="ru-RU" dirty="0" smtClean="0"/>
              <a:t>Закаливание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63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2242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План занятия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008" y="1090868"/>
            <a:ext cx="8715617" cy="5097971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Знакомство</a:t>
            </a:r>
          </a:p>
          <a:p>
            <a:r>
              <a:rPr lang="ru-RU" dirty="0" smtClean="0"/>
              <a:t>Пре- тестирование ( что такое репродуктивная система)</a:t>
            </a:r>
          </a:p>
          <a:p>
            <a:r>
              <a:rPr lang="ru-RU" dirty="0" smtClean="0"/>
              <a:t>Моя будущая семья, функция семьи, ответственность)</a:t>
            </a:r>
          </a:p>
          <a:p>
            <a:r>
              <a:rPr lang="ru-RU" dirty="0" smtClean="0"/>
              <a:t>Что такое счастье ( дискуссия)</a:t>
            </a:r>
          </a:p>
          <a:p>
            <a:r>
              <a:rPr lang="ru-RU" dirty="0" smtClean="0"/>
              <a:t>Особенности женского здоровья (повторение)</a:t>
            </a:r>
          </a:p>
          <a:p>
            <a:r>
              <a:rPr lang="ru-RU" dirty="0" smtClean="0"/>
              <a:t>Основные функции репродуктивной системы</a:t>
            </a:r>
          </a:p>
          <a:p>
            <a:r>
              <a:rPr lang="ru-RU" dirty="0" smtClean="0"/>
              <a:t>Что такое сексуальная функция, когда она созревает</a:t>
            </a:r>
          </a:p>
          <a:p>
            <a:r>
              <a:rPr lang="ru-RU" dirty="0" smtClean="0"/>
              <a:t>Любовь и влюбленность</a:t>
            </a:r>
          </a:p>
          <a:p>
            <a:r>
              <a:rPr lang="ru-RU" dirty="0" smtClean="0"/>
              <a:t>Целомудрие – чистота тела и духа – лучшее украшение женщины</a:t>
            </a:r>
          </a:p>
          <a:p>
            <a:r>
              <a:rPr lang="ru-RU" dirty="0" smtClean="0"/>
              <a:t>Инфекции передающиеся половым путем , чем опасны.</a:t>
            </a:r>
          </a:p>
          <a:p>
            <a:r>
              <a:rPr lang="ru-RU" dirty="0" smtClean="0"/>
              <a:t>Беременность – это ответственность. Чудо новой жизни.</a:t>
            </a:r>
          </a:p>
          <a:p>
            <a:r>
              <a:rPr lang="ru-RU" dirty="0" smtClean="0"/>
              <a:t>Аборт безопасным не бывает</a:t>
            </a:r>
          </a:p>
          <a:p>
            <a:r>
              <a:rPr lang="ru-RU" dirty="0" smtClean="0"/>
              <a:t>Как избежать нежеланной беременности</a:t>
            </a:r>
          </a:p>
          <a:p>
            <a:r>
              <a:rPr lang="ru-RU" dirty="0" smtClean="0"/>
              <a:t>Мир может стать лучше, все зависит от тебя, женщина ( материнство и алкоголь)</a:t>
            </a:r>
          </a:p>
          <a:p>
            <a:r>
              <a:rPr lang="ru-RU" dirty="0" smtClean="0"/>
              <a:t>Пост - тест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7170" name="Picture 2" descr="C:\Users\Корсун_Е_В\Desktop\КАРТИНКИ\Screenshot_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659" y="28667"/>
            <a:ext cx="4880739" cy="3628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926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rgbClr val="FF00FF"/>
                </a:solidFill>
              </a:rPr>
              <a:t>Чудо новой жизни</a:t>
            </a:r>
            <a:endParaRPr lang="ru-RU" b="1" dirty="0">
              <a:ln/>
              <a:solidFill>
                <a:srgbClr val="FF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" y="1131910"/>
            <a:ext cx="6452448" cy="41741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155" y="1131910"/>
            <a:ext cx="3588645" cy="28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41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spc="50" dirty="0" err="1" smtClean="0">
                <a:ln w="0"/>
                <a:solidFill>
                  <a:srgbClr val="FF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Родительство</a:t>
            </a:r>
            <a:r>
              <a:rPr lang="ru-RU" b="1" spc="50" dirty="0" smtClean="0">
                <a:ln w="0"/>
                <a:solidFill>
                  <a:srgbClr val="FF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– это огромное счастье или тяжелое испытание </a:t>
            </a:r>
            <a:endParaRPr lang="ru-RU" b="1" spc="50" dirty="0">
              <a:ln w="0"/>
              <a:solidFill>
                <a:srgbClr val="FF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26" name="Picture 2" descr="текст при наведен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4" y="1600536"/>
            <a:ext cx="5753650" cy="366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2124" y="5642973"/>
            <a:ext cx="111917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Беременность – это обоюдная ответственность матери и отца за жизнь нового человека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748529" y="1880024"/>
            <a:ext cx="53585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Оптимальный возраст рождения первого ребенка</a:t>
            </a:r>
          </a:p>
          <a:p>
            <a:r>
              <a:rPr lang="ru-RU" dirty="0" smtClean="0"/>
              <a:t>Для женщины – 22-26 лет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Для мужчины – когда сможет взять ответственность </a:t>
            </a:r>
          </a:p>
          <a:p>
            <a:r>
              <a:rPr lang="ru-RU" dirty="0" smtClean="0"/>
              <a:t>За семью на свои плечи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411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pc="50" dirty="0">
                <a:ln w="0"/>
                <a:solidFill>
                  <a:srgbClr val="FF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Раннее начало интимных отношений чревато</a:t>
            </a:r>
            <a:r>
              <a:rPr lang="ru-RU" dirty="0">
                <a:solidFill>
                  <a:srgbClr val="FF00FF"/>
                </a:solidFill>
              </a:rPr>
              <a:t>:</a:t>
            </a:r>
            <a:br>
              <a:rPr lang="ru-RU" dirty="0">
                <a:solidFill>
                  <a:srgbClr val="FF00FF"/>
                </a:solidFill>
              </a:rPr>
            </a:br>
            <a:endParaRPr lang="ru-RU" b="1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75008"/>
            <a:ext cx="10515600" cy="490195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Нежеланной незапланированной беременностью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Одиноким материнством ( что подтверждается статистикой)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Инфекциями, передающимися половым </a:t>
            </a:r>
            <a:r>
              <a:rPr lang="ru-RU" dirty="0" smtClean="0"/>
              <a:t>путем(ИПП), </a:t>
            </a:r>
            <a:r>
              <a:rPr lang="ru-RU" dirty="0" smtClean="0"/>
              <a:t>которые могут испортить жизнь не только женщине, но и стать причиной рождения больных детей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Психологической и физической травмой женщины в случае аборта ( </a:t>
            </a:r>
            <a:r>
              <a:rPr lang="ru-RU" b="1" dirty="0" smtClean="0">
                <a:solidFill>
                  <a:srgbClr val="FF0000"/>
                </a:solidFill>
              </a:rPr>
              <a:t>аборт безопасным не бывает</a:t>
            </a:r>
            <a:r>
              <a:rPr lang="ru-RU" dirty="0" smtClean="0"/>
              <a:t>, он всегда приводит к дисбалансу гормонов, иногда необратимому)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383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4" y="0"/>
            <a:ext cx="10965825" cy="66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83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66" y="1113883"/>
            <a:ext cx="1908388" cy="17291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74" y="1325283"/>
            <a:ext cx="1586817" cy="16883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708" y="1375405"/>
            <a:ext cx="1470450" cy="9538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059" y="3212411"/>
            <a:ext cx="2037503" cy="20073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57895" y="2843079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28 дней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4111" y="1325283"/>
            <a:ext cx="1315949" cy="15558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0320" y="1113883"/>
            <a:ext cx="2063080" cy="16182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976" y="3765516"/>
            <a:ext cx="2517792" cy="206780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9717" y="3873849"/>
            <a:ext cx="2139048" cy="188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9113" y="204092"/>
            <a:ext cx="7161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Чудо новой жизни в фотографиях</a:t>
            </a:r>
            <a:endParaRPr lang="ru-RU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8840" y="3212411"/>
            <a:ext cx="1852107" cy="13598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0945" y="4158752"/>
            <a:ext cx="1833499" cy="15657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4586" y="2828608"/>
            <a:ext cx="1510263" cy="17436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19717" y="4692615"/>
            <a:ext cx="1639014" cy="15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45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2" y="823455"/>
            <a:ext cx="11820836" cy="51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18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36" y="141666"/>
            <a:ext cx="9733208" cy="68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4723688"/>
            <a:ext cx="4699000" cy="2020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530225"/>
            <a:ext cx="10515600" cy="968375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C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Женщине </a:t>
            </a:r>
            <a:r>
              <a:rPr lang="ru-RU" i="1" dirty="0">
                <a:solidFill>
                  <a:srgbClr val="CC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доверено главное чудо на земле  – рождение </a:t>
            </a:r>
            <a:r>
              <a:rPr lang="ru-RU" i="1" dirty="0" smtClean="0">
                <a:solidFill>
                  <a:srgbClr val="CC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ребенка </a:t>
            </a:r>
            <a:r>
              <a:rPr lang="ru-RU" i="1" dirty="0">
                <a:solidFill>
                  <a:srgbClr val="CC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i="1" dirty="0">
                <a:solidFill>
                  <a:srgbClr val="CC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0100" y="1711325"/>
            <a:ext cx="6056592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07879" y="1014412"/>
            <a:ext cx="44831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spc="50" dirty="0" err="1">
                <a:ln w="0"/>
                <a:solidFill>
                  <a:srgbClr val="FF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Родительство</a:t>
            </a:r>
            <a:r>
              <a:rPr lang="ru-RU" b="1" spc="50" dirty="0">
                <a:ln w="0"/>
                <a:solidFill>
                  <a:srgbClr val="FF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– это огромное счастье </a:t>
            </a:r>
            <a:r>
              <a:rPr lang="ru-RU" b="1" spc="50" dirty="0" smtClean="0">
                <a:ln w="0"/>
                <a:solidFill>
                  <a:srgbClr val="FF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либо  </a:t>
            </a:r>
            <a:r>
              <a:rPr lang="ru-RU" b="1" spc="50" dirty="0">
                <a:ln w="0"/>
                <a:solidFill>
                  <a:srgbClr val="FF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тяжелое испытание </a:t>
            </a:r>
            <a:endParaRPr lang="ru-RU" b="1" spc="50" dirty="0" smtClean="0">
              <a:ln w="0"/>
              <a:solidFill>
                <a:srgbClr val="FF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spc="50" dirty="0" smtClean="0">
                <a:ln w="0"/>
                <a:solidFill>
                  <a:srgbClr val="FF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Здоровье ребенка зависит на 80% от здоровья матери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spc="50" dirty="0" smtClean="0">
                <a:ln w="0"/>
                <a:solidFill>
                  <a:srgbClr val="FF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Только в семье возможно воспитание гармоничной личности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07250" y="3025437"/>
            <a:ext cx="4603750" cy="1938992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Девочки – золотой фонд каждой нации. 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 вашего здоровья сегодня 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зависит здоровье 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будущих поколений завтра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4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009"/>
            <a:ext cx="8624888" cy="587375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Дискуссия: Что такое счастье? </a:t>
            </a:r>
            <a:endParaRPr lang="ru-RU" b="1" dirty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9787" y="1357313"/>
            <a:ext cx="2411412" cy="823912"/>
          </a:xfrm>
        </p:spPr>
        <p:txBody>
          <a:bodyPr/>
          <a:lstStyle/>
          <a:p>
            <a:r>
              <a:rPr lang="ru-RU" dirty="0" smtClean="0"/>
              <a:t>Невежественное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8" y="2206607"/>
            <a:ext cx="4203699" cy="4073525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8799512" y="1292824"/>
            <a:ext cx="2555875" cy="823912"/>
          </a:xfrm>
        </p:spPr>
        <p:txBody>
          <a:bodyPr/>
          <a:lstStyle/>
          <a:p>
            <a:r>
              <a:rPr lang="ru-RU" dirty="0" smtClean="0"/>
              <a:t>Безусловное 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97" y="2206606"/>
            <a:ext cx="4165601" cy="4073525"/>
          </a:xfrm>
        </p:spPr>
      </p:pic>
      <p:sp>
        <p:nvSpPr>
          <p:cNvPr id="8" name="Текст 5"/>
          <p:cNvSpPr txBox="1">
            <a:spLocks/>
          </p:cNvSpPr>
          <p:nvPr/>
        </p:nvSpPr>
        <p:spPr>
          <a:xfrm>
            <a:off x="4819650" y="1278733"/>
            <a:ext cx="255587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Обусловленное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8" y="2181225"/>
            <a:ext cx="3425824" cy="2766912"/>
          </a:xfrm>
          <a:prstGeom prst="rect">
            <a:avLst/>
          </a:prstGeom>
        </p:spPr>
      </p:pic>
      <p:pic>
        <p:nvPicPr>
          <p:cNvPr id="2050" name="Picture 2" descr="https://e-w-e.ru/wp-content/uploads/2017/12/shutterstock_163940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98" y="4455311"/>
            <a:ext cx="3490914" cy="21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2641" y="369494"/>
            <a:ext cx="5693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Счастье, оно какое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Стрелка вниз 6"/>
          <p:cNvSpPr/>
          <p:nvPr/>
        </p:nvSpPr>
        <p:spPr>
          <a:xfrm rot="3197390">
            <a:off x="2040806" y="1095379"/>
            <a:ext cx="591565" cy="573308"/>
          </a:xfrm>
          <a:prstGeom prst="downArrow">
            <a:avLst/>
          </a:prstGeom>
          <a:solidFill>
            <a:srgbClr val="E6AC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0329043">
            <a:off x="5518480" y="1226504"/>
            <a:ext cx="591565" cy="510962"/>
          </a:xfrm>
          <a:prstGeom prst="downArrow">
            <a:avLst/>
          </a:prstGeom>
          <a:solidFill>
            <a:srgbClr val="E6AC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8547144">
            <a:off x="8898072" y="1065846"/>
            <a:ext cx="591565" cy="573308"/>
          </a:xfrm>
          <a:prstGeom prst="downArrow">
            <a:avLst/>
          </a:prstGeom>
          <a:solidFill>
            <a:srgbClr val="E6AC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справка 13">
            <a:hlinkClick r:id="" action="ppaction://noaction" highlightClick="1"/>
          </p:cNvPr>
          <p:cNvSpPr/>
          <p:nvPr/>
        </p:nvSpPr>
        <p:spPr>
          <a:xfrm>
            <a:off x="8151439" y="52662"/>
            <a:ext cx="1042416" cy="1042416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5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5110" y="35412"/>
            <a:ext cx="12096889" cy="923925"/>
          </a:xfrm>
          <a:solidFill>
            <a:srgbClr val="7030A0"/>
          </a:solidFill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Семья –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просто самое главное, а единственно </a:t>
            </a:r>
            <a:r>
              <a:rPr lang="ru-RU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важное условие формирования гармоничной личности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6400" y="1481328"/>
            <a:ext cx="756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Человек рождается в семье, </a:t>
            </a:r>
            <a:r>
              <a:rPr lang="ru-RU" dirty="0" smtClean="0"/>
              <a:t>получает </a:t>
            </a:r>
            <a:r>
              <a:rPr lang="ru-RU" dirty="0"/>
              <a:t>первое представление </a:t>
            </a:r>
          </a:p>
          <a:p>
            <a:r>
              <a:rPr lang="ru-RU" dirty="0"/>
              <a:t>о человеческих  взаимоотношениях, правилах жизни в обществе, о себе самом.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111" y="4319408"/>
            <a:ext cx="2736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семье формируются традиции,</a:t>
            </a:r>
          </a:p>
          <a:p>
            <a:pPr algn="ctr"/>
            <a:r>
              <a:rPr lang="ru-RU" dirty="0"/>
              <a:t> обычаи,</a:t>
            </a:r>
          </a:p>
          <a:p>
            <a:pPr algn="ctr"/>
            <a:r>
              <a:rPr lang="ru-RU" dirty="0"/>
              <a:t>которые передаются </a:t>
            </a:r>
          </a:p>
          <a:p>
            <a:pPr algn="ctr"/>
            <a:r>
              <a:rPr lang="ru-RU" dirty="0"/>
              <a:t>из поколения  в поколение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500562"/>
            <a:ext cx="3067050" cy="2038350"/>
          </a:xfrm>
          <a:prstGeom prst="rect">
            <a:avLst/>
          </a:prstGeom>
        </p:spPr>
      </p:pic>
      <p:pic>
        <p:nvPicPr>
          <p:cNvPr id="1026" name="Picture 2" descr="https://mishbaby.ru/wp-content/uploads/2020/04/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374" y="2281106"/>
            <a:ext cx="2717452" cy="15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perlogoped.com/assets/zhurnal/Fathers-D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52" y="2422877"/>
            <a:ext cx="2949898" cy="196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3.depositphotos.com/1606672/13385/i/1600/depositphotos_133854286-stock-photo-boy-helps-his-father-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57" y="4592446"/>
            <a:ext cx="2666391" cy="194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kartinkin.net/uploads/posts/2021-04/1617237193_28-p-semya-za-stolom-krasivo-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328"/>
            <a:ext cx="3458369" cy="233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avatars.mds.yandex.net/get-zen_doc/49613/pub_5bb5c7e4fc460200a9168e49_5bd8407afc8dfa00afd47066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56" y="2728588"/>
            <a:ext cx="2858992" cy="206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93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789567" y="-17015"/>
            <a:ext cx="9402433" cy="777932"/>
          </a:xfrm>
          <a:solidFill>
            <a:srgbClr val="7030A0"/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Портрет счастливой семьи</a:t>
            </a:r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6232630" y="681868"/>
            <a:ext cx="5157788" cy="230187"/>
          </a:xfrm>
        </p:spPr>
        <p:txBody>
          <a:bodyPr>
            <a:noAutofit/>
          </a:bodyPr>
          <a:lstStyle/>
          <a:p>
            <a:r>
              <a:rPr lang="ru-RU" sz="1800" dirty="0"/>
              <a:t>Рассмотрим модель традиционной  семьи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210003" y="3966924"/>
            <a:ext cx="5937022" cy="26243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Участники семьи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Кроме отца, матери , детей участниками традиционной семьи являются люди старшего( главного возраста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бабушки, дедушки, прабабушки и прадедушки; все родственники, которых может быть нет рядом, но семья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свято чтит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память о них, продолжая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семейные традиции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ctr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Часть функций семьи переданы государству, которое защищает интересы семей, проживающих на его территории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algn="ctr">
              <a:buNone/>
            </a:pPr>
            <a:endParaRPr lang="ru-RU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294967295"/>
          </p:nvPr>
        </p:nvSpPr>
        <p:spPr>
          <a:xfrm>
            <a:off x="6464300" y="3212926"/>
            <a:ext cx="5537200" cy="322973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Рождение семьи</a:t>
            </a:r>
            <a:r>
              <a:rPr lang="ru-RU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В нашей традиции мужчина запрограммирован на создание семьи, так же как женщина на рождение ребенка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ctr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Для создания семьи мужчина и женщина должны созреть не только физически, но и социально.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происходит примерно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к 22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годам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ранние браки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недолговечны (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за редким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исключением)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Мужчина должен быть готов принять на себя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ответственность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за семью.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47025" y="6369158"/>
            <a:ext cx="5854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По статистике на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100 ранних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браков  - 64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развода</a:t>
            </a:r>
            <a:endParaRPr lang="ru-RU" b="1" dirty="0"/>
          </a:p>
        </p:txBody>
      </p:sp>
      <p:pic>
        <p:nvPicPr>
          <p:cNvPr id="9" name="Picture 2" descr="C:\Users\Корсун_Е_В\Desktop\imag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2" y="0"/>
            <a:ext cx="2579565" cy="386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62773" y="1033228"/>
            <a:ext cx="5431068" cy="175432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утверждения: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В нашей традиции мужчина женится на женщине, женщина выходит замуж.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То </a:t>
            </a:r>
            <a:r>
              <a:rPr lang="ru-RU" dirty="0">
                <a:latin typeface="Arial" pitchFamily="34" charset="0"/>
                <a:cs typeface="Arial" pitchFamily="34" charset="0"/>
              </a:rPr>
              <a:t>есть мужчина и женщина совершают разные действия.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97" y="2815969"/>
            <a:ext cx="1915877" cy="11886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841" y="1004813"/>
            <a:ext cx="3376718" cy="20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8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4300" y="166372"/>
            <a:ext cx="9067800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Ответственность в семье </a:t>
            </a:r>
            <a:endParaRPr lang="ru-RU" sz="28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Корсун_Е_В\Desktop\КАРТИНКИ\photoash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0" y="166372"/>
            <a:ext cx="2567623" cy="36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89593"/>
            <a:ext cx="8283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Муж</a:t>
            </a:r>
            <a:r>
              <a:rPr lang="ru-RU" dirty="0"/>
              <a:t> со дня свадьбы несет полную ответственность </a:t>
            </a:r>
          </a:p>
          <a:p>
            <a:r>
              <a:rPr lang="ru-RU" b="1" dirty="0"/>
              <a:t>                                                                                         перед государством</a:t>
            </a:r>
          </a:p>
          <a:p>
            <a:r>
              <a:rPr lang="ru-RU" dirty="0"/>
              <a:t>За свою жену, за свою семью, за их здоровье, безопасность,</a:t>
            </a:r>
          </a:p>
          <a:p>
            <a:r>
              <a:rPr lang="ru-RU" dirty="0"/>
              <a:t> комфорт и счастье.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903953"/>
            <a:ext cx="1000382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Женщина</a:t>
            </a:r>
            <a:r>
              <a:rPr lang="ru-RU" dirty="0"/>
              <a:t> мать несет ответственность </a:t>
            </a:r>
            <a:r>
              <a:rPr lang="ru-RU" b="1" dirty="0"/>
              <a:t>перед своим мужем </a:t>
            </a:r>
            <a:r>
              <a:rPr lang="ru-RU" dirty="0"/>
              <a:t>за </a:t>
            </a:r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 детей</a:t>
            </a:r>
            <a:r>
              <a:rPr lang="ru-RU" dirty="0"/>
              <a:t>,</a:t>
            </a:r>
          </a:p>
          <a:p>
            <a:r>
              <a:rPr lang="ru-RU" dirty="0"/>
              <a:t> благополучие и уют в доме.</a:t>
            </a:r>
          </a:p>
          <a:p>
            <a:r>
              <a:rPr lang="ru-RU" b="1" dirty="0">
                <a:solidFill>
                  <a:srgbClr val="FF0000"/>
                </a:solidFill>
              </a:rPr>
              <a:t>Дети</a:t>
            </a:r>
            <a:r>
              <a:rPr lang="ru-RU" dirty="0"/>
              <a:t> несут ответственность </a:t>
            </a:r>
            <a:r>
              <a:rPr lang="ru-RU" b="1" dirty="0"/>
              <a:t>перед матерью и отцом </a:t>
            </a:r>
            <a:r>
              <a:rPr lang="ru-RU" dirty="0"/>
              <a:t>за государство</a:t>
            </a:r>
          </a:p>
          <a:p>
            <a:r>
              <a:rPr lang="ru-RU" dirty="0"/>
              <a:t>( поскольку являются его будущим.</a:t>
            </a:r>
          </a:p>
          <a:p>
            <a:r>
              <a:rPr lang="ru-RU" dirty="0"/>
              <a:t> Каким образом? – Хорошо учатся, помогают родителям, готовятся к взрослой жизни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89797338"/>
              </p:ext>
            </p:extLst>
          </p:nvPr>
        </p:nvGraphicFramePr>
        <p:xfrm>
          <a:off x="0" y="3784599"/>
          <a:ext cx="4136136" cy="275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00700" y="4690150"/>
            <a:ext cx="6426200" cy="2031325"/>
          </a:xfrm>
          <a:prstGeom prst="flowChartInputOutput">
            <a:avLst/>
          </a:prstGeom>
          <a:solidFill>
            <a:srgbClr val="E6AC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Таким образом , замыкается круг </a:t>
            </a:r>
            <a:r>
              <a:rPr lang="ru-RU" b="1" dirty="0" smtClean="0"/>
              <a:t>ответственности.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При </a:t>
            </a:r>
            <a:r>
              <a:rPr lang="ru-RU" b="1" dirty="0"/>
              <a:t>этом нет первых и последних</a:t>
            </a:r>
            <a:r>
              <a:rPr lang="ru-RU" b="1" dirty="0" smtClean="0"/>
              <a:t>.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Ответственность распределена в равной степени.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03218" y="3489821"/>
            <a:ext cx="5651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Государство</a:t>
            </a:r>
            <a:r>
              <a:rPr lang="ru-RU" dirty="0"/>
              <a:t>  несет ответственность </a:t>
            </a:r>
            <a:r>
              <a:rPr lang="ru-RU" b="1" dirty="0"/>
              <a:t>перед детьми </a:t>
            </a:r>
            <a:r>
              <a:rPr lang="ru-RU" dirty="0"/>
              <a:t>за мужа(отца).</a:t>
            </a:r>
          </a:p>
          <a:p>
            <a:r>
              <a:rPr lang="ru-RU" dirty="0" smtClean="0"/>
              <a:t>/Государственная безопасность</a:t>
            </a:r>
            <a:r>
              <a:rPr lang="ru-RU" dirty="0"/>
              <a:t>, экономическая стабильность</a:t>
            </a:r>
            <a:r>
              <a:rPr lang="ru-RU" dirty="0" smtClean="0"/>
              <a:t>./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849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35563" y="1810542"/>
            <a:ext cx="62865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Органы репродуктивной системы:</a:t>
            </a:r>
          </a:p>
          <a:p>
            <a:pPr lvl="0">
              <a:spcAft>
                <a:spcPts val="600"/>
              </a:spcAft>
              <a:defRPr/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 яичники, матка, головной мозг( </a:t>
            </a:r>
            <a:r>
              <a:rPr lang="ru-RU" b="1" dirty="0" err="1" smtClean="0">
                <a:solidFill>
                  <a:srgbClr val="CC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гипоталямус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 и </a:t>
            </a:r>
            <a:r>
              <a:rPr lang="ru-RU" b="1" dirty="0" smtClean="0">
                <a:solidFill>
                  <a:srgbClr val="CC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гипофиз</a:t>
            </a:r>
            <a:r>
              <a:rPr lang="ru-RU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lvl="0">
              <a:spcAft>
                <a:spcPts val="600"/>
              </a:spcAft>
              <a:defRPr/>
            </a:pPr>
            <a:r>
              <a:rPr lang="ru-RU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7 лет- </a:t>
            </a:r>
            <a:r>
              <a:rPr lang="ru-RU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гипоталямус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 начинает вырабатывать особые вещества – </a:t>
            </a:r>
            <a:r>
              <a:rPr lang="ru-RU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гормоны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lvl="0">
              <a:spcAft>
                <a:spcPts val="600"/>
              </a:spcAft>
              <a:defRPr/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Эти гормоны  стимулируют работу другого отдела головного мозга – </a:t>
            </a:r>
            <a:r>
              <a:rPr lang="ru-RU" b="1" dirty="0" smtClean="0">
                <a:solidFill>
                  <a:srgbClr val="CC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гипофиза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lvl="0">
              <a:spcAft>
                <a:spcPts val="600"/>
              </a:spcAft>
              <a:defRPr/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А он в свою очередь активизирует половые железы – </a:t>
            </a:r>
            <a:r>
              <a:rPr lang="ru-RU" b="1" dirty="0" smtClean="0">
                <a:solidFill>
                  <a:srgbClr val="CC009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яичники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lvl="0">
              <a:spcAft>
                <a:spcPts val="600"/>
              </a:spcAft>
              <a:defRPr/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яичниках вырабатываются женские половые </a:t>
            </a:r>
            <a:r>
              <a:rPr lang="ru-RU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гормоны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lvl="0">
              <a:spcAft>
                <a:spcPts val="600"/>
              </a:spcAft>
              <a:defRPr/>
            </a:pP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 яичниках созревают уникальные женские половые клетки ( </a:t>
            </a:r>
            <a:r>
              <a:rPr lang="ru-RU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яйцеклетки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), которые при встрече с мужской половой клеткой (сперматозоидом) дают начало новой жизни.</a:t>
            </a:r>
            <a:endParaRPr lang="ru-RU" b="1" dirty="0" smtClean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spcAft>
                <a:spcPts val="600"/>
              </a:spcAft>
              <a:defRPr/>
            </a:pPr>
            <a:endParaRPr lang="ru-RU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2" descr="\\Kab_94\обмен\Расту развиваюсь\Расту Развиваюсь\ЖЕНСКАЯ РЕПР_система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8" y="80705"/>
            <a:ext cx="4729187" cy="66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260" y="3064916"/>
            <a:ext cx="1031416" cy="17165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24182" y="4412168"/>
            <a:ext cx="24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92700" y="80705"/>
            <a:ext cx="7099300" cy="1628775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Женское здоровье зависит от здоровья её репродуктивной системы</a:t>
            </a:r>
            <a:endParaRPr lang="ru-RU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754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medclub.ru/img/work/catalog/a_4076_3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2" y="363683"/>
            <a:ext cx="47625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ьная выноска 6"/>
          <p:cNvSpPr/>
          <p:nvPr/>
        </p:nvSpPr>
        <p:spPr>
          <a:xfrm>
            <a:off x="2956914" y="4247973"/>
            <a:ext cx="4302125" cy="2250519"/>
          </a:xfrm>
          <a:prstGeom prst="wedgeEllipseCallout">
            <a:avLst>
              <a:gd name="adj1" fmla="val 73431"/>
              <a:gd name="adj2" fmla="val 9978"/>
            </a:avLst>
          </a:prstGeom>
          <a:solidFill>
            <a:srgbClr val="CC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Интересный факт: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>
                <a:solidFill>
                  <a:schemeClr val="bg1"/>
                </a:solidFill>
              </a:rPr>
              <a:t>яичниках содержится полный запас яйцеклеток на всю жизнь, они там появились, когда ты была еще в утробе матери.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412" y="71295"/>
            <a:ext cx="11871376" cy="58477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/>
                <a:solidFill>
                  <a:schemeClr val="bg1"/>
                </a:solidFill>
              </a:rPr>
              <a:t>Процесс </a:t>
            </a:r>
            <a:r>
              <a:rPr lang="ru-RU" sz="3200" b="1" dirty="0" smtClean="0">
                <a:ln/>
                <a:solidFill>
                  <a:schemeClr val="bg1"/>
                </a:solidFill>
              </a:rPr>
              <a:t>выхода созревшей  </a:t>
            </a:r>
            <a:r>
              <a:rPr lang="ru-RU" sz="3200" b="1" dirty="0">
                <a:ln/>
                <a:solidFill>
                  <a:schemeClr val="bg1"/>
                </a:solidFill>
              </a:rPr>
              <a:t>яйцеклетки </a:t>
            </a:r>
            <a:r>
              <a:rPr lang="ru-RU" sz="3200" b="1" dirty="0" smtClean="0">
                <a:ln/>
                <a:solidFill>
                  <a:schemeClr val="bg1"/>
                </a:solidFill>
              </a:rPr>
              <a:t>- овуляция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blgy.ru/wp-content/uploads/pic_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17" y="4135381"/>
            <a:ext cx="3089275" cy="272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39" y="3693100"/>
            <a:ext cx="4755749" cy="30876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05912" y="774482"/>
            <a:ext cx="71088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яичниках примерно раз в 4 недели созревает яйцеклетка.</a:t>
            </a:r>
          </a:p>
          <a:p>
            <a:r>
              <a:rPr lang="ru-RU" dirty="0"/>
              <a:t>	Созревшая яйцеклетка покидает яичник – </a:t>
            </a:r>
            <a:r>
              <a:rPr lang="ru-RU" b="1" dirty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овуляция</a:t>
            </a:r>
            <a:r>
              <a:rPr lang="ru-RU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r>
              <a:rPr lang="ru-RU" b="1" dirty="0" smtClean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Выйдя из яичника, яйцеклетка тут же подхватывается бахромками маточной трубы и отправляется в полость матки.</a:t>
            </a:r>
            <a:endParaRPr lang="ru-RU" dirty="0">
              <a:solidFill>
                <a:srgbClr val="FF00FF"/>
              </a:solidFill>
            </a:endParaRPr>
          </a:p>
          <a:p>
            <a:r>
              <a:rPr lang="ru-RU" dirty="0"/>
              <a:t>	По маточной трубе до полости  матки  яйцеклетка движется 3-4 дня</a:t>
            </a:r>
          </a:p>
          <a:p>
            <a:r>
              <a:rPr lang="ru-RU" dirty="0"/>
              <a:t>	В это время слизистая оболочка матки ( (эндометрий ) утолщается, обогащается питательными веществами, готовится к  </a:t>
            </a:r>
            <a:r>
              <a:rPr lang="ru-RU" dirty="0" smtClean="0"/>
              <a:t>встрече зародыша</a:t>
            </a:r>
            <a:endParaRPr lang="ru-RU" dirty="0"/>
          </a:p>
          <a:p>
            <a:r>
              <a:rPr lang="ru-RU" dirty="0"/>
              <a:t>	Если оплодотворения не произошло, эндометрий отторгается вместе с яйцеклеткой - </a:t>
            </a:r>
            <a:r>
              <a:rPr lang="ru-RU" b="1" dirty="0">
                <a:ln w="1905"/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менструация</a:t>
            </a:r>
          </a:p>
        </p:txBody>
      </p:sp>
    </p:spTree>
    <p:extLst>
      <p:ext uri="{BB962C8B-B14F-4D97-AF65-F5344CB8AC3E}">
        <p14:creationId xmlns:p14="http://schemas.microsoft.com/office/powerpoint/2010/main" val="21265933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1450</Words>
  <Application>Microsoft Office PowerPoint</Application>
  <PresentationFormat>Широкоэкранный</PresentationFormat>
  <Paragraphs>239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Segoe UI</vt:lpstr>
      <vt:lpstr>Times New Roman</vt:lpstr>
      <vt:lpstr>Wingdings</vt:lpstr>
      <vt:lpstr>Тема Office</vt:lpstr>
      <vt:lpstr>Презентация PowerPoint</vt:lpstr>
      <vt:lpstr>План занятия:</vt:lpstr>
      <vt:lpstr>Женщине доверено главное чудо на земле  – рождение ребенка  </vt:lpstr>
      <vt:lpstr>Дискуссия: Что такое счастье? </vt:lpstr>
      <vt:lpstr>Семья – не просто самое главное, а единственно важное условие формирования гармоничной личности</vt:lpstr>
      <vt:lpstr>Портрет счастливой семьи</vt:lpstr>
      <vt:lpstr>Презентация PowerPoint</vt:lpstr>
      <vt:lpstr>Женское здоровье зависит от здоровья её репродуктивной системы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Три  функции репродуктивной системы</vt:lpstr>
      <vt:lpstr>В 22?  Женская сексуальность - очень сложный «механизм».  Она складывается из двух составляющих: эмоциональной (психологической) и физиологической. </vt:lpstr>
      <vt:lpstr>Презентация PowerPoint</vt:lpstr>
      <vt:lpstr>Гормоны щитовидной железы</vt:lpstr>
      <vt:lpstr>Признаки дефицита йода у девушек </vt:lpstr>
      <vt:lpstr>Презентация PowerPoint</vt:lpstr>
      <vt:lpstr>Важные правила сохранения женского здоровья</vt:lpstr>
      <vt:lpstr>Чудо новой жизни</vt:lpstr>
      <vt:lpstr>Родительство – это огромное счастье или тяжелое испытание </vt:lpstr>
      <vt:lpstr>Раннее начало интимных отношений чревато: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64</cp:revision>
  <dcterms:created xsi:type="dcterms:W3CDTF">2022-03-30T02:26:09Z</dcterms:created>
  <dcterms:modified xsi:type="dcterms:W3CDTF">2023-04-13T05:25:01Z</dcterms:modified>
</cp:coreProperties>
</file>