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58" r:id="rId5"/>
    <p:sldId id="1034" r:id="rId6"/>
    <p:sldId id="261" r:id="rId7"/>
    <p:sldId id="262" r:id="rId8"/>
    <p:sldId id="263" r:id="rId9"/>
    <p:sldId id="264" r:id="rId10"/>
    <p:sldId id="265" r:id="rId11"/>
    <p:sldId id="286" r:id="rId12"/>
    <p:sldId id="980" r:id="rId13"/>
    <p:sldId id="285" r:id="rId14"/>
    <p:sldId id="1028" r:id="rId15"/>
    <p:sldId id="309" r:id="rId16"/>
    <p:sldId id="313" r:id="rId17"/>
    <p:sldId id="314" r:id="rId18"/>
    <p:sldId id="315" r:id="rId19"/>
    <p:sldId id="316" r:id="rId20"/>
    <p:sldId id="317" r:id="rId21"/>
    <p:sldId id="288" r:id="rId22"/>
    <p:sldId id="310" r:id="rId23"/>
    <p:sldId id="311" r:id="rId24"/>
    <p:sldId id="292" r:id="rId25"/>
    <p:sldId id="293" r:id="rId26"/>
    <p:sldId id="283" r:id="rId27"/>
    <p:sldId id="284" r:id="rId28"/>
    <p:sldId id="294" r:id="rId29"/>
    <p:sldId id="295" r:id="rId30"/>
    <p:sldId id="297" r:id="rId31"/>
    <p:sldId id="1029" r:id="rId32"/>
    <p:sldId id="300" r:id="rId33"/>
    <p:sldId id="1030" r:id="rId34"/>
    <p:sldId id="273" r:id="rId35"/>
    <p:sldId id="275" r:id="rId36"/>
    <p:sldId id="1031" r:id="rId37"/>
    <p:sldId id="1032" r:id="rId38"/>
    <p:sldId id="274" r:id="rId39"/>
    <p:sldId id="1033" r:id="rId40"/>
    <p:sldId id="1027" r:id="rId41"/>
    <p:sldId id="100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FA-4D39-A8EF-25C0BA64CD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A-4D39-A8EF-25C0BA64CD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Население РБ </c:v>
                </c:pt>
                <c:pt idx="1">
                  <c:v>Девочки 0-17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974.6</c:v>
                </c:pt>
                <c:pt idx="1">
                  <c:v>126.8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A-4D39-A8EF-25C0BA64C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768456779192111"/>
          <c:y val="0.25359972483632154"/>
          <c:w val="0.41483607482449542"/>
          <c:h val="0.50295920938436123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7194836436853"/>
          <c:y val="0.13186376248006471"/>
          <c:w val="0.3986096915842115"/>
          <c:h val="0.75476955119102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0"/>
          <c:dPt>
            <c:idx val="0"/>
            <c:bubble3D val="0"/>
            <c:explosion val="27"/>
            <c:extLst>
              <c:ext xmlns:c16="http://schemas.microsoft.com/office/drawing/2014/chart" uri="{C3380CC4-5D6E-409C-BE32-E72D297353CC}">
                <c16:uniqueId val="{00000001-70F1-4396-A99B-25344104C158}"/>
              </c:ext>
            </c:extLst>
          </c:dPt>
          <c:dPt>
            <c:idx val="1"/>
            <c:bubble3D val="0"/>
            <c:explosion val="30"/>
            <c:extLst>
              <c:ext xmlns:c16="http://schemas.microsoft.com/office/drawing/2014/chart" uri="{C3380CC4-5D6E-409C-BE32-E72D297353CC}">
                <c16:uniqueId val="{00000000-70F1-4396-A99B-25344104C158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1A-4CB5-BCC2-4794E791893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1A-4CB5-BCC2-4794E79189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Девочки 0-17 лет</c:v>
                </c:pt>
                <c:pt idx="1">
                  <c:v>Подростки 15-17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126.8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A-4CB5-BCC2-4794E7918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484508957098389"/>
          <c:y val="0.27105061936075875"/>
          <c:w val="0.41644159111348183"/>
          <c:h val="0.45789876127848317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319081796191435"/>
          <c:y val="0.29740690278836501"/>
          <c:w val="0.62179950127915484"/>
          <c:h val="0.5994289024002306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6C0-456D-9692-6CC9CCBA417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6C0-456D-9692-6CC9CCBA4178}"/>
              </c:ext>
            </c:extLst>
          </c:dPt>
          <c:dPt>
            <c:idx val="3"/>
            <c:bubble3D val="0"/>
            <c:spPr>
              <a:solidFill>
                <a:srgbClr val="DA829D"/>
              </a:solidFill>
            </c:spPr>
            <c:extLst>
              <c:ext xmlns:c16="http://schemas.microsoft.com/office/drawing/2014/chart" uri="{C3380CC4-5D6E-409C-BE32-E72D297353CC}">
                <c16:uniqueId val="{00000002-86C0-456D-9692-6CC9CCBA4178}"/>
              </c:ext>
            </c:extLst>
          </c:dPt>
          <c:dLbls>
            <c:dLbl>
              <c:idx val="0"/>
              <c:layout>
                <c:manualLayout>
                  <c:x val="-9.2583518321271902E-2"/>
                  <c:y val="-0.456519205645153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63742793796256"/>
                      <c:h val="0.26121838156001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C0-456D-9692-6CC9CCBA4178}"/>
                </c:ext>
              </c:extLst>
            </c:dLbl>
            <c:dLbl>
              <c:idx val="1"/>
              <c:layout>
                <c:manualLayout>
                  <c:x val="3.35908025324268E-2"/>
                  <c:y val="5.63016053554529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350391785792"/>
                      <c:h val="0.24058949396491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6C0-456D-9692-6CC9CCBA4178}"/>
                </c:ext>
              </c:extLst>
            </c:dLbl>
            <c:dLbl>
              <c:idx val="2"/>
              <c:layout>
                <c:manualLayout>
                  <c:x val="-3.5879779408105021E-4"/>
                  <c:y val="1.7270975757612743E-3"/>
                </c:manualLayout>
              </c:layout>
              <c:tx>
                <c:rich>
                  <a:bodyPr/>
                  <a:lstStyle/>
                  <a:p>
                    <a:fld id="{5F476F36-11D3-4DF2-8A89-BE054E592F8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835D846-74B7-47FF-9593-C9A623A5BC3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40989173082102"/>
                      <c:h val="0.319706118316937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C0-456D-9692-6CC9CCBA4178}"/>
                </c:ext>
              </c:extLst>
            </c:dLbl>
            <c:dLbl>
              <c:idx val="3"/>
              <c:layout>
                <c:manualLayout>
                  <c:x val="0.121156152386775"/>
                  <c:y val="-1.98301112184816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75619293342608"/>
                      <c:h val="0.2421617879786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C0-456D-9692-6CC9CCBA4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Образ жизни</c:v>
                </c:pt>
                <c:pt idx="1">
                  <c:v>Здравоохранение</c:v>
                </c:pt>
                <c:pt idx="2">
                  <c:v>Влияние окруающей среды</c:v>
                </c:pt>
                <c:pt idx="3">
                  <c:v>Наследственность 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0.60000000000000031</c:v>
                </c:pt>
                <c:pt idx="1">
                  <c:v>8.0000000000000057E-2</c:v>
                </c:pt>
                <c:pt idx="2">
                  <c:v>0.12000000000000002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0-456D-9692-6CC9CCBA4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14BDD-AD40-486C-86D6-9550FFE43E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EB688E8-DBF9-4CA6-96F3-063E9601C9A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1920-1936</a:t>
          </a:r>
        </a:p>
      </dgm:t>
    </dgm:pt>
    <dgm:pt modelId="{424CCFFB-CE8B-4E03-8F3B-E91436F86973}" type="parTrans" cxnId="{FF26D1DE-CA1E-44A4-920B-98F998BB0121}">
      <dgm:prSet/>
      <dgm:spPr/>
      <dgm:t>
        <a:bodyPr/>
        <a:lstStyle/>
        <a:p>
          <a:endParaRPr lang="ru-RU"/>
        </a:p>
      </dgm:t>
    </dgm:pt>
    <dgm:pt modelId="{10BB2C1D-4245-4738-BE83-A454DB8EDB44}" type="sibTrans" cxnId="{FF26D1DE-CA1E-44A4-920B-98F998BB0121}">
      <dgm:prSet/>
      <dgm:spPr/>
      <dgm:t>
        <a:bodyPr/>
        <a:lstStyle/>
        <a:p>
          <a:endParaRPr lang="ru-RU"/>
        </a:p>
      </dgm:t>
    </dgm:pt>
    <dgm:pt modelId="{4972D98D-3CA6-4A5E-B4F9-EBB1347C3B5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1960-1965</a:t>
          </a:r>
        </a:p>
      </dgm:t>
    </dgm:pt>
    <dgm:pt modelId="{5F566977-FA2B-455D-8620-B42D0BF27397}" type="parTrans" cxnId="{8725B2F6-563F-4543-B185-A6431C6B8B69}">
      <dgm:prSet/>
      <dgm:spPr/>
      <dgm:t>
        <a:bodyPr/>
        <a:lstStyle/>
        <a:p>
          <a:endParaRPr lang="ru-RU"/>
        </a:p>
      </dgm:t>
    </dgm:pt>
    <dgm:pt modelId="{283145DF-68D8-4791-9519-DBB23C8DE919}" type="sibTrans" cxnId="{8725B2F6-563F-4543-B185-A6431C6B8B69}">
      <dgm:prSet/>
      <dgm:spPr/>
      <dgm:t>
        <a:bodyPr/>
        <a:lstStyle/>
        <a:p>
          <a:endParaRPr lang="ru-RU"/>
        </a:p>
      </dgm:t>
    </dgm:pt>
    <dgm:pt modelId="{1F47B1CC-8185-4F94-8E41-E03F5AA3AB6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1980-1990</a:t>
          </a:r>
        </a:p>
      </dgm:t>
    </dgm:pt>
    <dgm:pt modelId="{2C913EFD-F8A5-4692-AC8C-22951C0D1AAC}" type="parTrans" cxnId="{2EDF58E1-157F-4827-85EF-556F98D951BF}">
      <dgm:prSet/>
      <dgm:spPr/>
      <dgm:t>
        <a:bodyPr/>
        <a:lstStyle/>
        <a:p>
          <a:endParaRPr lang="ru-RU"/>
        </a:p>
      </dgm:t>
    </dgm:pt>
    <dgm:pt modelId="{5AE044D7-365B-4A84-A62E-F90A86092A0B}" type="sibTrans" cxnId="{2EDF58E1-157F-4827-85EF-556F98D951BF}">
      <dgm:prSet/>
      <dgm:spPr/>
      <dgm:t>
        <a:bodyPr/>
        <a:lstStyle/>
        <a:p>
          <a:endParaRPr lang="ru-RU"/>
        </a:p>
      </dgm:t>
    </dgm:pt>
    <dgm:pt modelId="{B161D2BD-D05E-423C-AFD8-46EADE6F1047}">
      <dgm:prSet/>
      <dgm:spPr>
        <a:solidFill>
          <a:schemeClr val="accent5"/>
        </a:solidFill>
      </dgm:spPr>
      <dgm:t>
        <a:bodyPr/>
        <a:lstStyle/>
        <a:p>
          <a:r>
            <a:rPr lang="ru-RU" dirty="0"/>
            <a:t>2008-настоящее время</a:t>
          </a:r>
        </a:p>
      </dgm:t>
    </dgm:pt>
    <dgm:pt modelId="{32E03770-972C-47D3-BF7C-880A7ABD75D0}" type="parTrans" cxnId="{F86A94B8-7D9C-4D37-AD23-2D457A5C1B64}">
      <dgm:prSet/>
      <dgm:spPr/>
      <dgm:t>
        <a:bodyPr/>
        <a:lstStyle/>
        <a:p>
          <a:endParaRPr lang="ru-RU"/>
        </a:p>
      </dgm:t>
    </dgm:pt>
    <dgm:pt modelId="{74337560-F03F-45C9-9DA2-67EB27744295}" type="sibTrans" cxnId="{F86A94B8-7D9C-4D37-AD23-2D457A5C1B64}">
      <dgm:prSet/>
      <dgm:spPr/>
      <dgm:t>
        <a:bodyPr/>
        <a:lstStyle/>
        <a:p>
          <a:endParaRPr lang="ru-RU"/>
        </a:p>
      </dgm:t>
    </dgm:pt>
    <dgm:pt modelId="{F2A17D3A-ECC2-4565-9D9F-3434B0683035}" type="pres">
      <dgm:prSet presAssocID="{F7514BDD-AD40-486C-86D6-9550FFE43EA0}" presName="Name0" presStyleCnt="0">
        <dgm:presLayoutVars>
          <dgm:dir/>
          <dgm:animLvl val="lvl"/>
          <dgm:resizeHandles val="exact"/>
        </dgm:presLayoutVars>
      </dgm:prSet>
      <dgm:spPr/>
    </dgm:pt>
    <dgm:pt modelId="{F32C3709-C7A8-4671-B29B-7FF9A74C3CD3}" type="pres">
      <dgm:prSet presAssocID="{AEB688E8-DBF9-4CA6-96F3-063E9601C9A4}" presName="parTxOnly" presStyleLbl="node1" presStyleIdx="0" presStyleCnt="4" custScaleX="96220" custScaleY="61171" custLinFactNeighborX="40679" custLinFactNeighborY="-50388">
        <dgm:presLayoutVars>
          <dgm:chMax val="0"/>
          <dgm:chPref val="0"/>
          <dgm:bulletEnabled val="1"/>
        </dgm:presLayoutVars>
      </dgm:prSet>
      <dgm:spPr/>
    </dgm:pt>
    <dgm:pt modelId="{684B2E20-566F-42C9-84A7-9031EEA5E481}" type="pres">
      <dgm:prSet presAssocID="{10BB2C1D-4245-4738-BE83-A454DB8EDB44}" presName="parTxOnlySpace" presStyleCnt="0"/>
      <dgm:spPr/>
    </dgm:pt>
    <dgm:pt modelId="{7B9DA0D3-C515-4C47-81C0-ED14FA43C381}" type="pres">
      <dgm:prSet presAssocID="{4972D98D-3CA6-4A5E-B4F9-EBB1347C3B51}" presName="parTxOnly" presStyleLbl="node1" presStyleIdx="1" presStyleCnt="4" custScaleX="89722" custScaleY="61171" custLinFactNeighborX="47458" custLinFactNeighborY="-50388">
        <dgm:presLayoutVars>
          <dgm:chMax val="0"/>
          <dgm:chPref val="0"/>
          <dgm:bulletEnabled val="1"/>
        </dgm:presLayoutVars>
      </dgm:prSet>
      <dgm:spPr/>
    </dgm:pt>
    <dgm:pt modelId="{899250D2-4BBF-4D70-9409-030AD5E8732A}" type="pres">
      <dgm:prSet presAssocID="{283145DF-68D8-4791-9519-DBB23C8DE919}" presName="parTxOnlySpace" presStyleCnt="0"/>
      <dgm:spPr/>
    </dgm:pt>
    <dgm:pt modelId="{061FE4D2-9C25-4510-95D4-0276589C48EB}" type="pres">
      <dgm:prSet presAssocID="{1F47B1CC-8185-4F94-8E41-E03F5AA3AB64}" presName="parTxOnly" presStyleLbl="node1" presStyleIdx="2" presStyleCnt="4" custScaleX="84711" custScaleY="61171" custLinFactNeighborX="50000" custLinFactNeighborY="-50388">
        <dgm:presLayoutVars>
          <dgm:chMax val="0"/>
          <dgm:chPref val="0"/>
          <dgm:bulletEnabled val="1"/>
        </dgm:presLayoutVars>
      </dgm:prSet>
      <dgm:spPr/>
    </dgm:pt>
    <dgm:pt modelId="{20D5C8A8-134E-42EC-99BC-11F8222EA7BA}" type="pres">
      <dgm:prSet presAssocID="{5AE044D7-365B-4A84-A62E-F90A86092A0B}" presName="parTxOnlySpace" presStyleCnt="0"/>
      <dgm:spPr/>
    </dgm:pt>
    <dgm:pt modelId="{D97C255E-573D-48BE-9428-0FEE8EB19150}" type="pres">
      <dgm:prSet presAssocID="{B161D2BD-D05E-423C-AFD8-46EADE6F1047}" presName="parTxOnly" presStyleLbl="node1" presStyleIdx="3" presStyleCnt="4" custScaleY="61602" custLinFactNeighborX="45363" custLinFactNeighborY="-50370">
        <dgm:presLayoutVars>
          <dgm:chMax val="0"/>
          <dgm:chPref val="0"/>
          <dgm:bulletEnabled val="1"/>
        </dgm:presLayoutVars>
      </dgm:prSet>
      <dgm:spPr/>
    </dgm:pt>
  </dgm:ptLst>
  <dgm:cxnLst>
    <dgm:cxn modelId="{50A4A60B-C054-4558-A50B-A1ECCF74F077}" type="presOf" srcId="{1F47B1CC-8185-4F94-8E41-E03F5AA3AB64}" destId="{061FE4D2-9C25-4510-95D4-0276589C48EB}" srcOrd="0" destOrd="0" presId="urn:microsoft.com/office/officeart/2005/8/layout/chevron1"/>
    <dgm:cxn modelId="{7C5CB236-20FB-4BE9-AEEB-F577658D23EF}" type="presOf" srcId="{B161D2BD-D05E-423C-AFD8-46EADE6F1047}" destId="{D97C255E-573D-48BE-9428-0FEE8EB19150}" srcOrd="0" destOrd="0" presId="urn:microsoft.com/office/officeart/2005/8/layout/chevron1"/>
    <dgm:cxn modelId="{6C808A73-00B1-4005-8EBE-975BCB2429D1}" type="presOf" srcId="{AEB688E8-DBF9-4CA6-96F3-063E9601C9A4}" destId="{F32C3709-C7A8-4671-B29B-7FF9A74C3CD3}" srcOrd="0" destOrd="0" presId="urn:microsoft.com/office/officeart/2005/8/layout/chevron1"/>
    <dgm:cxn modelId="{F86A94B8-7D9C-4D37-AD23-2D457A5C1B64}" srcId="{F7514BDD-AD40-486C-86D6-9550FFE43EA0}" destId="{B161D2BD-D05E-423C-AFD8-46EADE6F1047}" srcOrd="3" destOrd="0" parTransId="{32E03770-972C-47D3-BF7C-880A7ABD75D0}" sibTransId="{74337560-F03F-45C9-9DA2-67EB27744295}"/>
    <dgm:cxn modelId="{7CDB83CB-BD40-49AE-B710-AA47B50210F6}" type="presOf" srcId="{4972D98D-3CA6-4A5E-B4F9-EBB1347C3B51}" destId="{7B9DA0D3-C515-4C47-81C0-ED14FA43C381}" srcOrd="0" destOrd="0" presId="urn:microsoft.com/office/officeart/2005/8/layout/chevron1"/>
    <dgm:cxn modelId="{3430C0DC-D7D4-482F-BF59-A61710350C55}" type="presOf" srcId="{F7514BDD-AD40-486C-86D6-9550FFE43EA0}" destId="{F2A17D3A-ECC2-4565-9D9F-3434B0683035}" srcOrd="0" destOrd="0" presId="urn:microsoft.com/office/officeart/2005/8/layout/chevron1"/>
    <dgm:cxn modelId="{FF26D1DE-CA1E-44A4-920B-98F998BB0121}" srcId="{F7514BDD-AD40-486C-86D6-9550FFE43EA0}" destId="{AEB688E8-DBF9-4CA6-96F3-063E9601C9A4}" srcOrd="0" destOrd="0" parTransId="{424CCFFB-CE8B-4E03-8F3B-E91436F86973}" sibTransId="{10BB2C1D-4245-4738-BE83-A454DB8EDB44}"/>
    <dgm:cxn modelId="{2EDF58E1-157F-4827-85EF-556F98D951BF}" srcId="{F7514BDD-AD40-486C-86D6-9550FFE43EA0}" destId="{1F47B1CC-8185-4F94-8E41-E03F5AA3AB64}" srcOrd="2" destOrd="0" parTransId="{2C913EFD-F8A5-4692-AC8C-22951C0D1AAC}" sibTransId="{5AE044D7-365B-4A84-A62E-F90A86092A0B}"/>
    <dgm:cxn modelId="{8725B2F6-563F-4543-B185-A6431C6B8B69}" srcId="{F7514BDD-AD40-486C-86D6-9550FFE43EA0}" destId="{4972D98D-3CA6-4A5E-B4F9-EBB1347C3B51}" srcOrd="1" destOrd="0" parTransId="{5F566977-FA2B-455D-8620-B42D0BF27397}" sibTransId="{283145DF-68D8-4791-9519-DBB23C8DE919}"/>
    <dgm:cxn modelId="{57DE371C-4789-4C70-9051-FD3416C5359C}" type="presParOf" srcId="{F2A17D3A-ECC2-4565-9D9F-3434B0683035}" destId="{F32C3709-C7A8-4671-B29B-7FF9A74C3CD3}" srcOrd="0" destOrd="0" presId="urn:microsoft.com/office/officeart/2005/8/layout/chevron1"/>
    <dgm:cxn modelId="{E088F9F9-12C1-4783-B8D6-5D086A088BE9}" type="presParOf" srcId="{F2A17D3A-ECC2-4565-9D9F-3434B0683035}" destId="{684B2E20-566F-42C9-84A7-9031EEA5E481}" srcOrd="1" destOrd="0" presId="urn:microsoft.com/office/officeart/2005/8/layout/chevron1"/>
    <dgm:cxn modelId="{7532F40B-8EAF-41F5-9F1E-8792CEF6E46C}" type="presParOf" srcId="{F2A17D3A-ECC2-4565-9D9F-3434B0683035}" destId="{7B9DA0D3-C515-4C47-81C0-ED14FA43C381}" srcOrd="2" destOrd="0" presId="urn:microsoft.com/office/officeart/2005/8/layout/chevron1"/>
    <dgm:cxn modelId="{C8CD5D26-DC33-449F-94A3-02D25520D009}" type="presParOf" srcId="{F2A17D3A-ECC2-4565-9D9F-3434B0683035}" destId="{899250D2-4BBF-4D70-9409-030AD5E8732A}" srcOrd="3" destOrd="0" presId="urn:microsoft.com/office/officeart/2005/8/layout/chevron1"/>
    <dgm:cxn modelId="{2B6CB169-9E29-45CB-862E-54CB67686984}" type="presParOf" srcId="{F2A17D3A-ECC2-4565-9D9F-3434B0683035}" destId="{061FE4D2-9C25-4510-95D4-0276589C48EB}" srcOrd="4" destOrd="0" presId="urn:microsoft.com/office/officeart/2005/8/layout/chevron1"/>
    <dgm:cxn modelId="{622C85D9-D998-46A9-96D9-E0889FFA3B55}" type="presParOf" srcId="{F2A17D3A-ECC2-4565-9D9F-3434B0683035}" destId="{20D5C8A8-134E-42EC-99BC-11F8222EA7BA}" srcOrd="5" destOrd="0" presId="urn:microsoft.com/office/officeart/2005/8/layout/chevron1"/>
    <dgm:cxn modelId="{F7D5D6F4-5B89-4A37-AD09-57FA27ABE242}" type="presParOf" srcId="{F2A17D3A-ECC2-4565-9D9F-3434B0683035}" destId="{D97C255E-573D-48BE-9428-0FEE8EB1915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3709-C7A8-4671-B29B-7FF9A74C3CD3}">
      <dsp:nvSpPr>
        <dsp:cNvPr id="0" name=""/>
        <dsp:cNvSpPr/>
      </dsp:nvSpPr>
      <dsp:spPr>
        <a:xfrm>
          <a:off x="132904" y="1131876"/>
          <a:ext cx="3100819" cy="78852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1920-1936</a:t>
          </a:r>
        </a:p>
      </dsp:txBody>
      <dsp:txXfrm>
        <a:off x="527168" y="1131876"/>
        <a:ext cx="2312292" cy="788527"/>
      </dsp:txXfrm>
    </dsp:sp>
    <dsp:sp modelId="{7B9DA0D3-C515-4C47-81C0-ED14FA43C381}">
      <dsp:nvSpPr>
        <dsp:cNvPr id="0" name=""/>
        <dsp:cNvSpPr/>
      </dsp:nvSpPr>
      <dsp:spPr>
        <a:xfrm>
          <a:off x="2933306" y="1131876"/>
          <a:ext cx="2891412" cy="788527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1960-1965</a:t>
          </a:r>
        </a:p>
      </dsp:txBody>
      <dsp:txXfrm>
        <a:off x="3327570" y="1131876"/>
        <a:ext cx="2102885" cy="788527"/>
      </dsp:txXfrm>
    </dsp:sp>
    <dsp:sp modelId="{061FE4D2-9C25-4510-95D4-0276589C48EB}">
      <dsp:nvSpPr>
        <dsp:cNvPr id="0" name=""/>
        <dsp:cNvSpPr/>
      </dsp:nvSpPr>
      <dsp:spPr>
        <a:xfrm>
          <a:off x="5510647" y="1131876"/>
          <a:ext cx="2729926" cy="788527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1980-1990</a:t>
          </a:r>
        </a:p>
      </dsp:txBody>
      <dsp:txXfrm>
        <a:off x="5904911" y="1131876"/>
        <a:ext cx="1941399" cy="788527"/>
      </dsp:txXfrm>
    </dsp:sp>
    <dsp:sp modelId="{D97C255E-573D-48BE-9428-0FEE8EB19150}">
      <dsp:nvSpPr>
        <dsp:cNvPr id="0" name=""/>
        <dsp:cNvSpPr/>
      </dsp:nvSpPr>
      <dsp:spPr>
        <a:xfrm>
          <a:off x="7758989" y="1129331"/>
          <a:ext cx="3222634" cy="79408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2008-настоящее время</a:t>
          </a:r>
        </a:p>
      </dsp:txBody>
      <dsp:txXfrm>
        <a:off x="8156030" y="1129331"/>
        <a:ext cx="2428552" cy="79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CC28-B0B0-4372-88DA-1C3CD53EB9AA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037C-CAD8-4B9B-B768-8E4088A4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3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Репродуктивное здоровье (ре... + лат.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производство, произведение) – это состояние физического, умственного и социального благополучия по всем пунктам, относящимся к репродуктивной системе на всех стадиях жизни. Как Вы видите из определения, здоровье = состояние благополучия, а не отсутствие болезни.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наконец, для того, чтобы быть уверенной, что с репродуктивным здоровьем все в порядке и нет никаких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невыявленных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заболеваний (а так к сожалению часто бывает), очень важно помнить о необходимости регулярных медицинских осмотров у врача-гинеколога.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посещение гинеколога 1 раз в год начиная с 14 лет. На каждом визите врач узнает жалобы, особенности менструального цикла и проводит осмотр. Также ежегодно  проводятся лабораторные исследования 1) на бактериальную флору влагалища, 2) у девушек, уже живущих половой жизнью – исследование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онкоцитологию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шейки матки (определяют клеточный состав и таким образом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профилактируют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рак шейки матки) и 3) исследование на наличие вируса </a:t>
            </a: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папилломы человека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(также для профилактики РШМ).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33AF9-C419-4EC5-8E62-A5B1BD9E701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8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20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D975C5-241C-4ED9-97C5-5330BF7A69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9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для сохранения репродуктивного здоровья помимо правил личной гигиены существует еще несколько крайне важных принципов, которые требуют Вашего внимания.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ним относится: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контрацепция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профилактика ИППП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отказ от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веществ, которые оказывают пагубное влияние как на организм в целом, так и на репродуктивную систему отдельно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соблюдение принципов ЗОЖ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профилактика абортов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регулярное медицинское обследование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контрацепции, ИППП и о том, как на наше репродуктивное здоровье оказывают влияние ПАВ, мы поговорим на следующих занятиях, а сейчас остановимся на остальных пунктах.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Контрацепция – это предупреждение нежелательной беременности. И как бы противоречиво на первый взгляд это не звучало, но основная цель контрацепции – это планирование ЖЕЛАТЕЛЬНОЙ беременности в рамках мероприятий по сохранению репродуктивного здоровья. Ведь каждая женщина имеет полное право решать самостоятельно, хочет ли она иметь детей в данный период своей жизни или нет.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существуют следующие виды контрацепции: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естественные (или биологические)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барьерные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гормональные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внутриматочные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химические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хирургические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отдельно экстренная или неотложная контрацепция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Обсудим каждый метод подробнее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давайте подведем итоги и обсудим все преимущества и недостатки каждого метода, который может быть использован для повседневной жизни (то есть мы не рассматриваем прерванный половой акт, хирургические методы контрацепции и экстренную контрацепцию)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6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ИППП – это инфекции, передающиеся половым путем, то есть которые чаще передаются при незащищенных половых контактах с инфицированным партнером.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надо помнить, что некоторые из них могут передаваться другими путями: через кровь, от матери к ребенку, во время поцелуя, контактно-бытовым путем.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2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же опасны ИППП?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Тем, что: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одни из них вызывают острое воспаление мочеполовых органов, переходящее в хроническое, результатом которого могут стать бесплодие или внематочные беременности (гонорея, хламидиоз)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другие наносят существенный вред здоровью человека в целом, с поражением многих систем и органов (сифилис, гепатит В, герпес);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 развитие некоторых из них может привести к смерти (СПИД, сифилис, гепатит 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6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Распространенность ИППП  в сегодняшнем мире, к сожалению, высока.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Распространению ИППП способствуют следующие факторы: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раннее начало половой жизни и частая смена партнеров;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неиспользование барьерных методов контрацепции;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часто отсутствие внешних признаков болезни;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длительный инкубационный период - время от внедрения возбудителя в организм до появления первых признаков заболевания, когда человек не догадывается о том, что он инфицирован и может быть сам того не желая заражает других людей. (ВИЧ/СПИД до 6 месяцев).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95E0-2207-40CB-B47C-2C2EE06CA86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4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4E5A7-1BD5-953E-1A5C-3011EEEA4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AA209E-CE07-2835-6490-A27DFAC23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F4AED-4373-1B75-0CEA-09EABDC7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1EA9C-6040-D571-E6D6-0832AAB0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58B0-2E12-17C3-9EB0-28F1F3E2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A4E5-89D4-3EB8-F1AF-6094150D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4538E4-E5EE-3697-90D1-5E16D43E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B1735-9EE2-B5CF-C182-9E7BB30B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2C211-F0BA-24B1-82C7-BF9B8992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359BC-2A47-6B23-E533-53E5ABDC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71761D-23BB-D55B-D9CE-54999A6B1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F8DA55-AA1B-93DC-4354-8026784B0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EE04F-F85F-47F7-6725-34C2FE45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1406C-881B-B750-CDC1-DB132F8A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C503F-C37C-2AD7-2EE5-578CB32B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03578-1EF3-59E8-D2B7-3C66E9D6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FC252-AEBB-0FA2-90A2-3EE18261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4DF38-24CB-2946-33A1-5045E97F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687A2-4633-091E-C038-A4093C3A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7EDEC-2A37-A0C5-09A8-8620AFA3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6A81D-CDBA-677C-3819-6AD11716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2FB10-4770-A78E-1C71-DDB676523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99164-5D44-E15A-9D26-720437FA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73F19-7EC8-617F-403C-7EB2628E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CE816-1760-61C8-7E3F-45739F7F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695E-C6FF-F521-BE20-9244F3F4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34FAB-E6B8-187A-457A-8ECE8E7A7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7AE0E4-F0D7-C46A-B1AA-A872A7002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3E3A02-79D9-702A-5C6B-B3FAA8E2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1CED34-0D12-E72B-AA6F-2715A49C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FBECD-DF72-6A60-8D1D-73306450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0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7DB6B-21D2-D878-1FC9-765EDD2D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F6C5E-21B7-7DCD-F364-0D88799A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97C173-119E-8399-E3E6-D88330DF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E5D7E-05E7-A4AA-E073-1E864E74C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7AF253-D001-BD76-E953-C846B5393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BF1068-B246-C2CE-5590-AABE3BB4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829082-5C53-EF89-4A17-BFB21BB2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52CCA1-D6DD-3036-B5F6-7B10A31A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4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67882-73A6-AE9C-CC44-8BE18B8F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6CAA01-7AB8-C850-F024-AEEB60D7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658F7D-4266-454E-6C12-12C14DA5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8174C0-C94B-83C2-8BC1-BBA8A776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7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E14B9D-8CAC-89BA-BF78-63B9F50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31AF28-FD0D-6E1D-01A4-FD582C74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E57A9-E7AB-A0B4-B7DE-8BF853C1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E3E9-2192-D548-0556-09995401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8668B-753E-1BA9-C55E-03513EB5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AA0601-D9E6-5CE0-7D9A-CD58467F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8A609-7780-3DE6-8788-53AAE47A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167C2-410C-408E-6708-AE45839A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1B9DC-E6B9-E9F6-244E-8EB575B4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35898-DD32-6E94-BA59-CEE17E60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247474-D7EC-F71B-D739-A5A46BFBB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C87397-1084-4F75-CB42-4BC5EBC5E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BAAC57-94C9-FD81-3400-5D6A66D3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01707-0EFF-3322-591C-883B7643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50F17-3B3B-6FCE-4FDD-43F96994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1CEF7-76A8-0417-4458-753DE35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7B071-2206-BB16-4112-17334E3B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2D02A-E753-4DBC-74E1-7134FD413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77F0-AC1A-4B82-811E-E9F4A7A177F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E775CE-1A81-DB84-FB6A-201FCC34D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231E1-F7D7-A5FD-E0E7-E708CF7E5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3C5D-EF3A-4F85-B615-97BADFB38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592" y="220874"/>
            <a:ext cx="11053630" cy="183448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репродуктивного здоровья девочек.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ранней беременности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963" y="4331368"/>
            <a:ext cx="5563737" cy="183448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Дамдинова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Аюна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Баировна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врач акушер-гинеколог детского и подросткового возраста ООРЗ Республиканского перинатального центра.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специалист по детской и подростковой гинекологии МЗ РБ</a:t>
            </a:r>
          </a:p>
        </p:txBody>
      </p:sp>
      <p:pic>
        <p:nvPicPr>
          <p:cNvPr id="1026" name="Picture 2" descr="https://www.b17.ru/foto/uploaded/upl_1657789419_774762_8sp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18" y="2453946"/>
            <a:ext cx="5063320" cy="354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1918" y="6165850"/>
            <a:ext cx="511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Улан-Удэ. 2023г</a:t>
            </a:r>
          </a:p>
        </p:txBody>
      </p:sp>
    </p:spTree>
    <p:extLst>
      <p:ext uri="{BB962C8B-B14F-4D97-AF65-F5344CB8AC3E}">
        <p14:creationId xmlns:p14="http://schemas.microsoft.com/office/powerpoint/2010/main" val="312867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8049-54AA-DB8D-5EE9-BC35F526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изменения детей и подростков</a:t>
            </a:r>
          </a:p>
        </p:txBody>
      </p:sp>
      <p:pic>
        <p:nvPicPr>
          <p:cNvPr id="1026" name="Picture 2" descr="Молодежная мода 2023: трендовые фасоны и модели для подростков">
            <a:extLst>
              <a:ext uri="{FF2B5EF4-FFF2-40B4-BE49-F238E27FC236}">
                <a16:creationId xmlns:a16="http://schemas.microsoft.com/office/drawing/2014/main" id="{ABF2F863-14E5-5931-57AE-A7886219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40" y="1406154"/>
            <a:ext cx="2899814" cy="16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дростковый возраст: о чем говорить подросткам на первом свидании?">
            <a:extLst>
              <a:ext uri="{FF2B5EF4-FFF2-40B4-BE49-F238E27FC236}">
                <a16:creationId xmlns:a16="http://schemas.microsoft.com/office/drawing/2014/main" id="{0AA6397D-D0EE-8F51-F0E2-FEA5312F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40" y="3137657"/>
            <a:ext cx="2899814" cy="16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лодая усмехаясь девушка с тестом на беременность дома Стоковое Фото -  изображение насчитывающей материнствй, удерживание: 134527732">
            <a:extLst>
              <a:ext uri="{FF2B5EF4-FFF2-40B4-BE49-F238E27FC236}">
                <a16:creationId xmlns:a16="http://schemas.microsoft.com/office/drawing/2014/main" id="{C8132BA0-4370-C8A4-555B-05965E03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40" y="4932534"/>
            <a:ext cx="2899814" cy="17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4DB18-491C-04E6-A29E-000653F56AA0}"/>
              </a:ext>
            </a:extLst>
          </p:cNvPr>
          <p:cNvSpPr txBox="1"/>
          <p:nvPr/>
        </p:nvSpPr>
        <p:spPr>
          <a:xfrm>
            <a:off x="679010" y="1584262"/>
            <a:ext cx="6579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раннее начало полового созревания 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ранний половой дебют.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длительный период инфантильности и потому-позднее завершение процессов социализации.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Удлинение периода получения профессионального образования.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Скудность навыков для сохранения репродуктивного здоровья.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Пренебрежение защитой от ИППП и нежеланной беременности.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Поздняя организация семьи и деторождение.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9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796" y="533078"/>
            <a:ext cx="1033000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 такое репродуктивное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7774" y="1792586"/>
            <a:ext cx="9813957" cy="4753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Репродуктивное здоровье </a:t>
            </a: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(от лат. 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</a:t>
            </a:r>
            <a:r>
              <a:rPr lang="ru-RU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productio</a:t>
            </a: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воспроизводство, воспроизведение) – это состояние физического, умственного и социального благополучия по всем пунктам, относящимся к репродуктивной системе на всех стадиях жизни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здоровье = состояние благополучия,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 не отсутствие болезни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47E268-EE4D-BC47-1F97-2BC9265E2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32" y="3837067"/>
            <a:ext cx="4283919" cy="2462542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62F8FB5-15FD-F65C-7F8D-6146069319F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968208" y="6691672"/>
            <a:ext cx="2742236" cy="16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8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78323-B8C4-47C7-B861-8F642F7A4871}"/>
              </a:ext>
            </a:extLst>
          </p:cNvPr>
          <p:cNvSpPr txBox="1"/>
          <p:nvPr/>
        </p:nvSpPr>
        <p:spPr>
          <a:xfrm>
            <a:off x="1318167" y="1655506"/>
            <a:ext cx="833305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Состояние полного физического, психического и социального </a:t>
            </a:r>
          </a:p>
          <a:p>
            <a:r>
              <a:rPr lang="ru-RU" sz="2400" dirty="0"/>
              <a:t>благополучия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F8F31-042E-434B-AA12-56DDC7963C25}"/>
              </a:ext>
            </a:extLst>
          </p:cNvPr>
          <p:cNvSpPr txBox="1"/>
          <p:nvPr/>
        </p:nvSpPr>
        <p:spPr>
          <a:xfrm>
            <a:off x="1318167" y="2840586"/>
            <a:ext cx="58459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Способность людей к зачатию и рождению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D79EB-0E7C-4360-9C3E-2CCB8FA04125}"/>
              </a:ext>
            </a:extLst>
          </p:cNvPr>
          <p:cNvSpPr txBox="1"/>
          <p:nvPr/>
        </p:nvSpPr>
        <p:spPr>
          <a:xfrm>
            <a:off x="1318167" y="3555749"/>
            <a:ext cx="86340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Возможность сексуальных отношений без угрозы заболеваний, передаваемых половым путем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3ECBF-D318-472A-AD0C-CB9A4424FCAA}"/>
              </a:ext>
            </a:extLst>
          </p:cNvPr>
          <p:cNvSpPr txBox="1"/>
          <p:nvPr/>
        </p:nvSpPr>
        <p:spPr>
          <a:xfrm>
            <a:off x="1318168" y="4742273"/>
            <a:ext cx="86340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Безопасность беременности, родов, </a:t>
            </a:r>
            <a:r>
              <a:rPr lang="ru-RU" dirty="0"/>
              <a:t>рождение</a:t>
            </a:r>
            <a:r>
              <a:rPr lang="ru-RU" sz="2400" dirty="0"/>
              <a:t> здорового ребенка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9B94C-7C38-4DCE-A788-809F982B11C1}"/>
              </a:ext>
            </a:extLst>
          </p:cNvPr>
          <p:cNvSpPr txBox="1"/>
          <p:nvPr/>
        </p:nvSpPr>
        <p:spPr>
          <a:xfrm>
            <a:off x="1318168" y="5483817"/>
            <a:ext cx="60939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Возможность планирования  беременностей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533511D-A586-2703-1063-464181DE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92" y="2120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Репродуктивное здоровье включает: 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AAAD750-C3BE-ED12-14A2-E230AF8C07B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982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Сохранение репродуктивного здоровья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037150" y="1690688"/>
          <a:ext cx="8036560" cy="399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1">
            <a:extLst>
              <a:ext uri="{FF2B5EF4-FFF2-40B4-BE49-F238E27FC236}">
                <a16:creationId xmlns:a16="http://schemas.microsoft.com/office/drawing/2014/main" id="{4493452B-B5D1-9039-0F4E-F81708053971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7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7171" y="1690688"/>
            <a:ext cx="6962115" cy="4556393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Соблюдение принципов ЗОЖ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Контрацепция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Предупреждение абортов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Профилактика ИППП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Регулярное медицинское обследование</a:t>
            </a:r>
          </a:p>
          <a:p>
            <a:pPr>
              <a:spcBef>
                <a:spcPts val="2000"/>
              </a:spcBef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495A59-FFFC-D5EE-64B2-5E208F50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Сохранение репродуктивного здоровья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8EEE72CA-E964-FCC8-2777-1ACB76E7938C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112947-4AEC-D6FA-E42A-BE44DA3FA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46" y="1690688"/>
            <a:ext cx="3020571" cy="35827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деля здорового питания (17 — 23 октября) 2022 года | Гаврилов-Ямская ЦРБ">
            <a:extLst>
              <a:ext uri="{FF2B5EF4-FFF2-40B4-BE49-F238E27FC236}">
                <a16:creationId xmlns:a16="http://schemas.microsoft.com/office/drawing/2014/main" id="{838A736A-8120-A9B1-6814-CA887A862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2000" cy="70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4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ACBA7-E08C-4132-EEF0-45A3B688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4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Почему особенно важно соблюдать гигиену в подростковом возрасте?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18EFF7-1A6B-1465-30CD-981962891B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07" y="2031481"/>
            <a:ext cx="4648515" cy="458270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41BB451-F830-831D-EA01-6AC2503D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1547" y="2506662"/>
            <a:ext cx="5582882" cy="383981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Головной мозг при помощи специальных гормонов дает сигнал яичникам, чтобы они начали вырабатывать половые гормоны: эстрадиол, прогестерон, тестостерон. </a:t>
            </a:r>
          </a:p>
        </p:txBody>
      </p:sp>
    </p:spTree>
    <p:extLst>
      <p:ext uri="{BB962C8B-B14F-4D97-AF65-F5344CB8AC3E}">
        <p14:creationId xmlns:p14="http://schemas.microsoft.com/office/powerpoint/2010/main" val="16076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2118EC34-AED9-3BE5-1B97-B30AD54E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45" y="657333"/>
            <a:ext cx="10982425" cy="7446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 воздействием половых гормонов происходят изменения в коже: </a:t>
            </a:r>
          </a:p>
          <a:p>
            <a:pPr marL="0" indent="0">
              <a:buNone/>
            </a:pPr>
            <a:r>
              <a:rPr lang="ru-RU" dirty="0"/>
              <a:t>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26" name="Picture 2" descr="Девушка прыщи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94924F09-615C-9A24-1D3D-C9179ABE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5" y="1813450"/>
            <a:ext cx="1869328" cy="19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2E4CF8-249C-D269-2962-7791548B9A62}"/>
              </a:ext>
            </a:extLst>
          </p:cNvPr>
          <p:cNvSpPr txBox="1"/>
          <p:nvPr/>
        </p:nvSpPr>
        <p:spPr>
          <a:xfrm>
            <a:off x="344473" y="4070070"/>
            <a:ext cx="282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усиливается выработка </a:t>
            </a:r>
            <a:r>
              <a:rPr lang="ru-RU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себума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(кожное сало)-кожа  становится  жирной, появляются высыпания, акне, черные точки.</a:t>
            </a:r>
          </a:p>
        </p:txBody>
      </p:sp>
      <p:pic>
        <p:nvPicPr>
          <p:cNvPr id="1028" name="Picture 4" descr="Женские небритые волосатые ноги и волосы подмышками набор из трех векторных  иллюстраций, нарисованных вручную. тело плаката | Премиум векторы">
            <a:extLst>
              <a:ext uri="{FF2B5EF4-FFF2-40B4-BE49-F238E27FC236}">
                <a16:creationId xmlns:a16="http://schemas.microsoft.com/office/drawing/2014/main" id="{40F8B8D8-8848-EB06-48E8-F36B6126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48" y="1813450"/>
            <a:ext cx="4726663" cy="19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51252-F284-7351-B162-2A05B56BD3A1}"/>
              </a:ext>
            </a:extLst>
          </p:cNvPr>
          <p:cNvSpPr txBox="1"/>
          <p:nvPr/>
        </p:nvSpPr>
        <p:spPr>
          <a:xfrm>
            <a:off x="3479235" y="4070070"/>
            <a:ext cx="441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появляются волосы в подмышечных впадинах, на ногах, на лобке и половых губах, иногда у девушек могут быть волосы над верхней губой.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3205AB8A-0DBD-D16E-C923-47C19EA2D7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4E2C9A8-B898-BB1D-16FD-7AC9FAA55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845B582-D12F-8F10-4024-2D0E34E8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69" y="1816847"/>
            <a:ext cx="2395456" cy="19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6B7EE2-9065-70FD-B32A-9A611C0B1195}"/>
              </a:ext>
            </a:extLst>
          </p:cNvPr>
          <p:cNvSpPr txBox="1"/>
          <p:nvPr/>
        </p:nvSpPr>
        <p:spPr>
          <a:xfrm>
            <a:off x="8205898" y="4070070"/>
            <a:ext cx="3678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усиливается работа потовых желез, может появляться неприятный запах пота.</a:t>
            </a:r>
          </a:p>
        </p:txBody>
      </p:sp>
    </p:spTree>
    <p:extLst>
      <p:ext uri="{BB962C8B-B14F-4D97-AF65-F5344CB8AC3E}">
        <p14:creationId xmlns:p14="http://schemas.microsoft.com/office/powerpoint/2010/main" val="25790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019AD-553D-6A86-2ABB-0F8B31C6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Гигиена тела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68A97-0E9B-49C3-AE82-E60122C87418}"/>
              </a:ext>
            </a:extLst>
          </p:cNvPr>
          <p:cNvSpPr txBox="1"/>
          <p:nvPr/>
        </p:nvSpPr>
        <p:spPr>
          <a:xfrm>
            <a:off x="2448232" y="3244334"/>
            <a:ext cx="283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Правило №2</a:t>
            </a:r>
            <a:r>
              <a:rPr lang="ru-RU" dirty="0"/>
              <a:t> - Ежедневно принимать душ.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5E130-C094-6255-0969-DAC009D0AFD0}"/>
              </a:ext>
            </a:extLst>
          </p:cNvPr>
          <p:cNvSpPr txBox="1"/>
          <p:nvPr/>
        </p:nvSpPr>
        <p:spPr>
          <a:xfrm>
            <a:off x="2434081" y="4031682"/>
            <a:ext cx="242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Правило №3</a:t>
            </a:r>
            <a:r>
              <a:rPr lang="ru-RU" dirty="0"/>
              <a:t> – Мыть голову 1 раз в 2-3 дня.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34000-7F58-BB4F-CA5B-DA85FF2AD3C0}"/>
              </a:ext>
            </a:extLst>
          </p:cNvPr>
          <p:cNvSpPr txBox="1"/>
          <p:nvPr/>
        </p:nvSpPr>
        <p:spPr>
          <a:xfrm>
            <a:off x="2448232" y="1535785"/>
            <a:ext cx="211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Правило №1</a:t>
            </a:r>
            <a:r>
              <a:rPr lang="ru-RU" dirty="0"/>
              <a:t> –Чистить зубы утром и вечером, не менее 3-х минут.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1A832B2-BFC2-B211-194C-6CEF79CC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3" y="1449157"/>
            <a:ext cx="2019888" cy="15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E4CFE7E-85AD-78EC-A2C4-55CB2B95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2" y="3173714"/>
            <a:ext cx="1991589" cy="1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26315C1-23D5-F246-C3F7-A926D892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51" y="1449156"/>
            <a:ext cx="1991589" cy="15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76CC5-C267-487E-41CF-2057FB3682E6}"/>
              </a:ext>
            </a:extLst>
          </p:cNvPr>
          <p:cNvSpPr txBox="1"/>
          <p:nvPr/>
        </p:nvSpPr>
        <p:spPr>
          <a:xfrm>
            <a:off x="8796609" y="1449156"/>
            <a:ext cx="261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Правило №5 </a:t>
            </a:r>
            <a:r>
              <a:rPr lang="ru-RU" dirty="0"/>
              <a:t>– 1 раз в неделю стричь ногти на руках и ногах.</a:t>
            </a:r>
          </a:p>
        </p:txBody>
      </p:sp>
      <p:pic>
        <p:nvPicPr>
          <p:cNvPr id="2058" name="Picture 10" descr="Девушка, умывающая лицо пеной">
            <a:extLst>
              <a:ext uri="{FF2B5EF4-FFF2-40B4-BE49-F238E27FC236}">
                <a16:creationId xmlns:a16="http://schemas.microsoft.com/office/drawing/2014/main" id="{F7280ABE-E37B-15A7-22DE-55FE8B03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2" y="5142196"/>
            <a:ext cx="2019888" cy="16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CFC600-769F-FEC8-1344-6FED2D9C033F}"/>
              </a:ext>
            </a:extLst>
          </p:cNvPr>
          <p:cNvSpPr txBox="1"/>
          <p:nvPr/>
        </p:nvSpPr>
        <p:spPr>
          <a:xfrm>
            <a:off x="2462380" y="5234917"/>
            <a:ext cx="2850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Правило №4</a:t>
            </a:r>
            <a:r>
              <a:rPr lang="ru-RU" dirty="0"/>
              <a:t> – Умывать лицо утром и вечером, используя специальный гель для умывания или пенку.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6916A6-69FC-6B41-33FA-FBFC1C249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51" y="3244334"/>
            <a:ext cx="1991589" cy="16718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51AC3-AD8D-BB04-EDC9-DBC748309B16}"/>
              </a:ext>
            </a:extLst>
          </p:cNvPr>
          <p:cNvSpPr txBox="1"/>
          <p:nvPr/>
        </p:nvSpPr>
        <p:spPr>
          <a:xfrm>
            <a:off x="8796609" y="3339966"/>
            <a:ext cx="2705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Правило №6 </a:t>
            </a:r>
            <a:r>
              <a:rPr lang="ru-RU" dirty="0"/>
              <a:t>– гигиенические принадлежности должны быть </a:t>
            </a:r>
            <a:r>
              <a:rPr lang="ru-RU" u="sng" dirty="0"/>
              <a:t>индивидуальными!</a:t>
            </a:r>
          </a:p>
        </p:txBody>
      </p:sp>
    </p:spTree>
    <p:extLst>
      <p:ext uri="{BB962C8B-B14F-4D97-AF65-F5344CB8AC3E}">
        <p14:creationId xmlns:p14="http://schemas.microsoft.com/office/powerpoint/2010/main" val="238032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77CA-71F1-83A8-EC0C-FF3E6EBD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80" y="399231"/>
            <a:ext cx="11137900" cy="12573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Интимная гигиена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D23759B-FEFD-09BA-44C9-F37DA30BB4DB}"/>
              </a:ext>
            </a:extLst>
          </p:cNvPr>
          <p:cNvSpPr/>
          <p:nvPr/>
        </p:nvSpPr>
        <p:spPr>
          <a:xfrm>
            <a:off x="1252272" y="1511929"/>
            <a:ext cx="2198041" cy="96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Как часто? 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252594-9375-CC46-F57B-2A3379E5B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06" y="2524404"/>
            <a:ext cx="3872997" cy="258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2449C67-030C-6312-0322-CE0C50DC09E9}"/>
              </a:ext>
            </a:extLst>
          </p:cNvPr>
          <p:cNvSpPr/>
          <p:nvPr/>
        </p:nvSpPr>
        <p:spPr>
          <a:xfrm>
            <a:off x="2960484" y="1511929"/>
            <a:ext cx="2382916" cy="9996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Ежедневно утром и вечером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A4CAD0D-41B5-FA71-636B-1DD23266949D}"/>
              </a:ext>
            </a:extLst>
          </p:cNvPr>
          <p:cNvSpPr/>
          <p:nvPr/>
        </p:nvSpPr>
        <p:spPr>
          <a:xfrm>
            <a:off x="153251" y="3174873"/>
            <a:ext cx="2198042" cy="8955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Чем?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28793A-21A9-62B4-0F98-8DDC252EE0DD}"/>
              </a:ext>
            </a:extLst>
          </p:cNvPr>
          <p:cNvSpPr/>
          <p:nvPr/>
        </p:nvSpPr>
        <p:spPr>
          <a:xfrm>
            <a:off x="1819965" y="3214228"/>
            <a:ext cx="2307691" cy="8955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Теплой проточной водой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A9A7A02-C78F-50A8-1752-CEB3A4A6C3B4}"/>
              </a:ext>
            </a:extLst>
          </p:cNvPr>
          <p:cNvSpPr/>
          <p:nvPr/>
        </p:nvSpPr>
        <p:spPr>
          <a:xfrm>
            <a:off x="1024993" y="4893897"/>
            <a:ext cx="2198042" cy="8369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Как?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85E567B-016A-913B-ABBF-9B814129C4DD}"/>
              </a:ext>
            </a:extLst>
          </p:cNvPr>
          <p:cNvSpPr/>
          <p:nvPr/>
        </p:nvSpPr>
        <p:spPr>
          <a:xfrm>
            <a:off x="2706987" y="4832778"/>
            <a:ext cx="2503250" cy="932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направлении спереди-назад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AAB92BF-A2D0-639A-5116-6F4605EAEF5B}"/>
              </a:ext>
            </a:extLst>
          </p:cNvPr>
          <p:cNvSpPr/>
          <p:nvPr/>
        </p:nvSpPr>
        <p:spPr>
          <a:xfrm>
            <a:off x="7956712" y="3210709"/>
            <a:ext cx="2198041" cy="8238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Нужны специальные средства?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D6AF0DB-2E7A-39AA-CD88-B7B2C1802E0E}"/>
              </a:ext>
            </a:extLst>
          </p:cNvPr>
          <p:cNvSpPr/>
          <p:nvPr/>
        </p:nvSpPr>
        <p:spPr>
          <a:xfrm>
            <a:off x="9761519" y="3149472"/>
            <a:ext cx="2349000" cy="9602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Гель (пенка) для интимной гигиены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DE32787-177B-8557-BC58-4E3E593C6579}"/>
              </a:ext>
            </a:extLst>
          </p:cNvPr>
          <p:cNvSpPr/>
          <p:nvPr/>
        </p:nvSpPr>
        <p:spPr>
          <a:xfrm>
            <a:off x="7573003" y="5014095"/>
            <a:ext cx="2116151" cy="7511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еще?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44D1C84-BDB9-16AC-FAA7-76F1AE73F60C}"/>
              </a:ext>
            </a:extLst>
          </p:cNvPr>
          <p:cNvSpPr/>
          <p:nvPr/>
        </p:nvSpPr>
        <p:spPr>
          <a:xfrm>
            <a:off x="9386491" y="4927218"/>
            <a:ext cx="2665429" cy="9015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Индивидуальное полотенце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CEE634B-2945-3F25-C4B1-BED9501B29BD}"/>
              </a:ext>
            </a:extLst>
          </p:cNvPr>
          <p:cNvSpPr/>
          <p:nvPr/>
        </p:nvSpPr>
        <p:spPr>
          <a:xfrm>
            <a:off x="7659232" y="1656531"/>
            <a:ext cx="2029922" cy="77356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Где?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CF1EC3F-4CA3-7A75-90D7-6A7D65241840}"/>
              </a:ext>
            </a:extLst>
          </p:cNvPr>
          <p:cNvSpPr/>
          <p:nvPr/>
        </p:nvSpPr>
        <p:spPr>
          <a:xfrm>
            <a:off x="9552318" y="1511929"/>
            <a:ext cx="2349000" cy="1124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Только наружные половые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276487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Репродуктивный потенциал под угрозой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1203158"/>
            <a:ext cx="9480885" cy="512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38" y="197760"/>
            <a:ext cx="676750" cy="830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8094" y="6404577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В.Е Радзинский. Репродуктивный потенциал России. 03.06.2023г </a:t>
            </a:r>
            <a:r>
              <a:rPr lang="ru-RU" sz="1600" dirty="0" err="1"/>
              <a:t>г.Иркутск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59BAE24E-6921-2E8A-6430-37ED2F1A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Гигиена во время менструаци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41A2C9-E763-9CA8-DDFB-7BB067BC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85" y="1862389"/>
            <a:ext cx="5797236" cy="446405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Подмываться чаще, чем в обычные дни.</a:t>
            </a:r>
          </a:p>
          <a:p>
            <a:pPr marL="0" indent="0" algn="l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Менять прокладку или тампон каждые 3-4 часа.</a:t>
            </a:r>
          </a:p>
          <a:p>
            <a:pPr marL="0" indent="0" algn="l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Избегать тяжелых физических нагрузок.</a:t>
            </a:r>
          </a:p>
          <a:p>
            <a:pPr marL="0" indent="0" algn="l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болях в  животе принимать обезболивающие препараты (по назначению врача).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F19882-C1D3-14C6-2DDA-0863F3FE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89" y="1862389"/>
            <a:ext cx="4508626" cy="425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29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5246-81C6-97F0-90EB-C0406B34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Гигиена труда и отдыха</a:t>
            </a:r>
          </a:p>
        </p:txBody>
      </p:sp>
      <p:pic>
        <p:nvPicPr>
          <p:cNvPr id="1026" name="Picture 2" descr="Рисунок часов со стрелками - 57 фото">
            <a:extLst>
              <a:ext uri="{FF2B5EF4-FFF2-40B4-BE49-F238E27FC236}">
                <a16:creationId xmlns:a16="http://schemas.microsoft.com/office/drawing/2014/main" id="{2AC343C0-CAAC-AF92-7C5C-AF207CA7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14" y="368300"/>
            <a:ext cx="1004935" cy="102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442D3F9-90CD-B337-A6BB-67B7EA066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26007" r="6172" b="16832"/>
          <a:stretch/>
        </p:blipFill>
        <p:spPr bwMode="auto">
          <a:xfrm>
            <a:off x="1131683" y="1511929"/>
            <a:ext cx="10465805" cy="514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76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7E1577-AB70-FAC0-F484-4E690A61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4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аз от вредных привычек и зависимостей. человеческая рука, показывающая  отказ от отказа от сигарет, наркотиков, азартных игр, казино и векторной  иллюстрации белого сахара | Премиум векторы">
            <a:extLst>
              <a:ext uri="{FF2B5EF4-FFF2-40B4-BE49-F238E27FC236}">
                <a16:creationId xmlns:a16="http://schemas.microsoft.com/office/drawing/2014/main" id="{CE4647BD-3D0F-53FE-FCFD-22DFD660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9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 такое контрацепция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25" y="1620570"/>
            <a:ext cx="10320950" cy="4375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Контрацепция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это предупреждение нежелательной беременности.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Основная цель контрацепции – это планирование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ЖЕЛАННОЙ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беременности и профилактика ИППП в рамках мероприятий по сохранению репродуктивного здоровья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FCB2B-FCD8-0F9C-07BF-0BE7333FD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21" y="4242798"/>
            <a:ext cx="5041402" cy="27035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виды контрацепции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614" y="1690691"/>
            <a:ext cx="10094614" cy="4486274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Естественные (или биологические) 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Барьерные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Гормональные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Внутриматочные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Химические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Хирургические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Экстренная или неотложная контрацепция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3"/>
          <a:ext cx="12192001" cy="685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593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Естественные методы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Барьерные методы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Химические методы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Гормональные методы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Представители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Календарный, температурный, цервикальный методы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Мужские и женские презервативы, диафрагма, колпачок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Спермициды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КОК,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мини-пили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пластырь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Евра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кольцо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НоваРинг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ВМС Мирена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7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Преимущества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бесплатность и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доступность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легкость в использовании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эффективность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ИППП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риска ИППП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безвредность</a:t>
                      </a:r>
                    </a:p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эффективность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удобство в использовании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88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Недостатки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ненадежность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еобходим регулярный МЦ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трудоемкость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ведении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нет защиты           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ИППП</a:t>
                      </a:r>
                    </a:p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всем нравится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необходимость правильного использования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эффективность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неудобство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использовании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цена 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необходимость консультации с врачом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множество противопоказаний</a:t>
                      </a:r>
                    </a:p>
                    <a:p>
                      <a:pPr marL="176213" indent="-176213" algn="l"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нет защиты от ИППП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37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 такое ИППП?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3065" y="1661222"/>
            <a:ext cx="9343522" cy="4468933"/>
          </a:xfrm>
        </p:spPr>
        <p:txBody>
          <a:bodyPr/>
          <a:lstStyle/>
          <a:p>
            <a:pPr marL="0" indent="0" algn="dist"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ИППП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инфекции, передающиеся половым путем,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которые передаются при незащищенных половых контактах с инфицированным партнером</a:t>
            </a:r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 cstate="print"/>
          <a:srcRect l="5161" t="7610" r="5064" b="8245"/>
          <a:stretch/>
        </p:blipFill>
        <p:spPr>
          <a:xfrm>
            <a:off x="2935981" y="3238079"/>
            <a:ext cx="6193290" cy="3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5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Чем опасны ИППП</a:t>
            </a:r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2775" y="2042446"/>
            <a:ext cx="9099078" cy="4134517"/>
          </a:xfrm>
        </p:spPr>
        <p:txBody>
          <a:bodyPr>
            <a:normAutofit lnSpcReduction="10000"/>
          </a:bodyPr>
          <a:lstStyle/>
          <a:p>
            <a:pPr marL="1077913" indent="0" algn="just">
              <a:spcBef>
                <a:spcPts val="4000"/>
              </a:spcBef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Вызывают острое воспаление мочеполовых органов, переходящее в хроническое, результатом которого могут стать бесплодие или внематочная беременность</a:t>
            </a:r>
          </a:p>
          <a:p>
            <a:pPr marL="1077913" indent="0" algn="just">
              <a:spcBef>
                <a:spcPts val="4000"/>
              </a:spcBef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Наносят существенный вред здоровью человека   в целом с поражением многих систем и органов</a:t>
            </a:r>
          </a:p>
          <a:p>
            <a:pPr marL="1077913" indent="0" algn="just">
              <a:spcBef>
                <a:spcPts val="4000"/>
              </a:spcBef>
              <a:buNone/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Могут привести к смерти</a:t>
            </a:r>
          </a:p>
        </p:txBody>
      </p:sp>
      <p:sp>
        <p:nvSpPr>
          <p:cNvPr id="6" name="Diamond 6">
            <a:extLst>
              <a:ext uri="{FF2B5EF4-FFF2-40B4-BE49-F238E27FC236}">
                <a16:creationId xmlns:a16="http://schemas.microsoft.com/office/drawing/2014/main" id="{0AFEA133-C2E5-4E5B-B022-437D33D27ED6}"/>
              </a:ext>
            </a:extLst>
          </p:cNvPr>
          <p:cNvSpPr/>
          <p:nvPr/>
        </p:nvSpPr>
        <p:spPr>
          <a:xfrm>
            <a:off x="1891793" y="2129251"/>
            <a:ext cx="914400" cy="9144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Diamond 14">
            <a:extLst>
              <a:ext uri="{FF2B5EF4-FFF2-40B4-BE49-F238E27FC236}">
                <a16:creationId xmlns:a16="http://schemas.microsoft.com/office/drawing/2014/main" id="{39D9483F-7531-4710-B206-ABCCD0FA072C}"/>
              </a:ext>
            </a:extLst>
          </p:cNvPr>
          <p:cNvSpPr/>
          <p:nvPr/>
        </p:nvSpPr>
        <p:spPr>
          <a:xfrm>
            <a:off x="1888787" y="4001183"/>
            <a:ext cx="914400" cy="9144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18">
            <a:extLst>
              <a:ext uri="{FF2B5EF4-FFF2-40B4-BE49-F238E27FC236}">
                <a16:creationId xmlns:a16="http://schemas.microsoft.com/office/drawing/2014/main" id="{A72B5910-4A41-458B-B56C-393CA42FC0DC}"/>
              </a:ext>
            </a:extLst>
          </p:cNvPr>
          <p:cNvSpPr/>
          <p:nvPr/>
        </p:nvSpPr>
        <p:spPr>
          <a:xfrm>
            <a:off x="1885781" y="5019095"/>
            <a:ext cx="914400" cy="9144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직사각형 39">
            <a:extLst>
              <a:ext uri="{FF2B5EF4-FFF2-40B4-BE49-F238E27FC236}">
                <a16:creationId xmlns:a16="http://schemas.microsoft.com/office/drawing/2014/main" id="{3161E6E4-EF63-44A3-8281-0444FC34E373}"/>
              </a:ext>
            </a:extLst>
          </p:cNvPr>
          <p:cNvSpPr/>
          <p:nvPr/>
        </p:nvSpPr>
        <p:spPr>
          <a:xfrm>
            <a:off x="2144253" y="2315344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C7FD6942-6470-48D9-8826-DF06ECF34A10}"/>
              </a:ext>
            </a:extLst>
          </p:cNvPr>
          <p:cNvSpPr/>
          <p:nvPr/>
        </p:nvSpPr>
        <p:spPr>
          <a:xfrm>
            <a:off x="2141377" y="41930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39">
            <a:extLst>
              <a:ext uri="{FF2B5EF4-FFF2-40B4-BE49-F238E27FC236}">
                <a16:creationId xmlns:a16="http://schemas.microsoft.com/office/drawing/2014/main" id="{7159D05B-B6D4-4908-8A27-ACCFBFE7F1EB}"/>
              </a:ext>
            </a:extLst>
          </p:cNvPr>
          <p:cNvSpPr/>
          <p:nvPr/>
        </p:nvSpPr>
        <p:spPr>
          <a:xfrm>
            <a:off x="2138502" y="521668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61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Причины распространения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7897" y="1690690"/>
            <a:ext cx="10429592" cy="4486273"/>
          </a:xfrm>
        </p:spPr>
        <p:txBody>
          <a:bodyPr>
            <a:normAutofit/>
          </a:bodyPr>
          <a:lstStyle/>
          <a:p>
            <a:pPr algn="just">
              <a:spcBef>
                <a:spcPts val="40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Раннее начало половой жизни и частая смена партнеров </a:t>
            </a:r>
          </a:p>
          <a:p>
            <a:pPr algn="just">
              <a:spcBef>
                <a:spcPts val="40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Неиспользование барьерных методов контрацепции</a:t>
            </a:r>
          </a:p>
          <a:p>
            <a:pPr algn="just">
              <a:spcBef>
                <a:spcPts val="40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отсутствие внешних признаков болезни</a:t>
            </a:r>
          </a:p>
          <a:p>
            <a:pPr algn="just">
              <a:spcBef>
                <a:spcPts val="40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Длительный инкубационный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1629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828" y="89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Демография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890609"/>
              </p:ext>
            </p:extLst>
          </p:nvPr>
        </p:nvGraphicFramePr>
        <p:xfrm>
          <a:off x="1414444" y="1234825"/>
          <a:ext cx="435942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5844" y="3365823"/>
            <a:ext cx="288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13% от населения РБ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38271304"/>
              </p:ext>
            </p:extLst>
          </p:nvPr>
        </p:nvGraphicFramePr>
        <p:xfrm>
          <a:off x="6239842" y="1104166"/>
          <a:ext cx="5200285" cy="274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7570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Бурятстат</a:t>
            </a:r>
            <a:r>
              <a:rPr lang="ru-RU" dirty="0"/>
              <a:t> на 01.01.2023г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E1369-59E5-7F7A-7339-3F4EBE67D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73" y="4441744"/>
            <a:ext cx="4233755" cy="2207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0376C-72E7-6816-6522-D3D37E2FD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38" y="197760"/>
            <a:ext cx="676750" cy="8301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365127"/>
            <a:ext cx="84264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Регулярное медицинское обследование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331" y="1865015"/>
            <a:ext cx="10927532" cy="44068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визите врач узнает жалобы, особенности менструального цикла и проводит осмотр.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медицинский осмотр: в 3, 6, 13, 15, 16, 17 лет.</a:t>
            </a:r>
          </a:p>
          <a:p>
            <a:pPr marL="0" indent="0">
              <a:spcBef>
                <a:spcPts val="2000"/>
              </a:spcBef>
              <a:buNone/>
            </a:pPr>
            <a:endParaRPr lang="ru-RU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2000"/>
              </a:spcBef>
              <a:buNone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Проводятся лабораторные исследования: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бактериальную флору влагалища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цитологическое исследование при наличии условий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arenR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 по показаниям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arenR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CA77E-9C3B-84E2-B36C-1E6C27CF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История полового воспитания в России 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F02EA8E-571E-00AA-E0AA-674E2CDF6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816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25EA78F-92A5-6F13-00DF-F9CADB91A1E0}"/>
              </a:ext>
            </a:extLst>
          </p:cNvPr>
          <p:cNvSpPr txBox="1"/>
          <p:nvPr/>
        </p:nvSpPr>
        <p:spPr>
          <a:xfrm>
            <a:off x="1284973" y="4280575"/>
            <a:ext cx="2329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проблеме полового воспитания уделялось большое внимание, активно внедрялись специальные программы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B0FA6-2A95-7C3C-D692-006667E9BEEB}"/>
              </a:ext>
            </a:extLst>
          </p:cNvPr>
          <p:cNvSpPr txBox="1"/>
          <p:nvPr/>
        </p:nvSpPr>
        <p:spPr>
          <a:xfrm>
            <a:off x="4013735" y="4251699"/>
            <a:ext cx="232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«Основы советской семьи и семейного воспитания»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D12A2-3818-0864-2B84-50A63CB438A2}"/>
              </a:ext>
            </a:extLst>
          </p:cNvPr>
          <p:cNvSpPr txBox="1"/>
          <p:nvPr/>
        </p:nvSpPr>
        <p:spPr>
          <a:xfrm>
            <a:off x="6882063" y="41941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«Этика и психология семейной жизни»,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«Гигиеническое и половое воспитание»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42FDE-80F5-F2FA-D975-E6AD4B5792DC}"/>
              </a:ext>
            </a:extLst>
          </p:cNvPr>
          <p:cNvSpPr txBox="1"/>
          <p:nvPr/>
        </p:nvSpPr>
        <p:spPr>
          <a:xfrm>
            <a:off x="9249878" y="4280575"/>
            <a:ext cx="2338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Клиники дружественные молодежи, отделения охраны репродуктивного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194524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BC6F16-B640-7885-D901-6E11603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96" y="706171"/>
            <a:ext cx="4521450" cy="55975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полового воспитания — один из самых трудных в воспитательном процессе. Он очень трудный и для семьи, и для педагогов.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ребёнка о половых различиях и особенностях взрослые часто стараются обходить, замалчивать, полагая, что все ответы, связанные с полом, дети и подростки получат «у жизни».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Как правильно поставить вопрос перед экспертом?">
            <a:extLst>
              <a:ext uri="{FF2B5EF4-FFF2-40B4-BE49-F238E27FC236}">
                <a16:creationId xmlns:a16="http://schemas.microsoft.com/office/drawing/2014/main" id="{7173B6A6-9683-9BD8-D631-975EECFD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6171"/>
            <a:ext cx="5472254" cy="53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0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B59D9-CA2B-5799-7E81-2C37C40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Подростковая беременность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E6FA9-1142-3513-301F-FD1681A5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беременность, наступившая у несовершеннолетней </a:t>
            </a:r>
            <a:r>
              <a:rPr lang="ru-RU" dirty="0">
                <a:latin typeface="Arial" panose="020B0604020202020204" pitchFamily="34" charset="0"/>
              </a:rPr>
              <a:t>девочки</a:t>
            </a:r>
            <a:r>
              <a:rPr lang="ru-RU" i="0" dirty="0">
                <a:effectLst/>
                <a:latin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</a:rPr>
              <a:t>подростка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возрасте 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11-17 лет включительно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ru-RU" b="0" i="0" dirty="0">
                <a:solidFill>
                  <a:srgbClr val="3C4245"/>
                </a:solidFill>
                <a:effectLst/>
                <a:latin typeface="Noto Sans" panose="020B0502040204020203" pitchFamily="34" charset="0"/>
              </a:rPr>
              <a:t> 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глобальное явление, которое имеет четко установленные причины и приводит к серьезным 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медицинским, социальным и экономическим последствиям.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 правило, подростковая беременность является более частным явлением среди населения с более 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низким образовательным уровнем или экономическим статусом.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06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E3BFE0-DAF3-C03B-1725-276230194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812C-7414-3B77-F8C8-E1966F2E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Беременна в 16….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01FE1-4C56-7769-751D-A6FF0F5C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Узнав о беременности девочка-подросток испытывает гамму эмоций: чувство вины, шок, неприятие ситуации, злость.</a:t>
            </a:r>
          </a:p>
          <a:p>
            <a:r>
              <a:rPr lang="ru-RU" sz="2400" dirty="0"/>
              <a:t>Очень часто многие девушки даже не подозревают о своем «интересном» положении в виду скудности знаний о репродуктивной системе.</a:t>
            </a:r>
          </a:p>
          <a:p>
            <a:r>
              <a:rPr lang="ru-RU" sz="2400" dirty="0"/>
              <a:t>Одни погружаются в депрессию, другие в виду психологической незрелости надеются на самоустранение проблемы.</a:t>
            </a:r>
          </a:p>
          <a:p>
            <a:r>
              <a:rPr lang="ru-RU" sz="2400" dirty="0"/>
              <a:t>Хорошо, если рядом есть значимый взрослый, </a:t>
            </a:r>
          </a:p>
          <a:p>
            <a:pPr marL="0" indent="0">
              <a:buNone/>
            </a:pPr>
            <a:r>
              <a:rPr lang="ru-RU" sz="2400" dirty="0"/>
              <a:t>которому можно открыться (родитель, бабушка,</a:t>
            </a:r>
          </a:p>
          <a:p>
            <a:pPr marL="0" indent="0">
              <a:buNone/>
            </a:pPr>
            <a:r>
              <a:rPr lang="ru-RU" sz="2400" dirty="0"/>
              <a:t>сестра, учитель, врач).  </a:t>
            </a:r>
          </a:p>
        </p:txBody>
      </p:sp>
      <p:pic>
        <p:nvPicPr>
          <p:cNvPr id="1026" name="Picture 2" descr="10 причин, почему знания о контрацепции не спасают от подростковой  беременности">
            <a:extLst>
              <a:ext uri="{FF2B5EF4-FFF2-40B4-BE49-F238E27FC236}">
                <a16:creationId xmlns:a16="http://schemas.microsoft.com/office/drawing/2014/main" id="{B54E326C-5565-ADF5-B657-68802E44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71" y="4142887"/>
            <a:ext cx="3786739" cy="21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15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811766-54AA-2585-F5AA-7D8A6938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Тайное стало явным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4DE3B-D988-CCC8-0916-0FFD8A86E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Юная беременная подвергается порицанию, становится предметом насмешек в школе и зачастую ненависти со стороны близких родственников.</a:t>
            </a:r>
          </a:p>
          <a:p>
            <a:r>
              <a:rPr lang="ru-RU" sz="2400" dirty="0"/>
              <a:t>Получение образования отодвигается на второй план, что в последующем может привести к нарушению социальной, профессиональной адаптации в обществе.</a:t>
            </a:r>
          </a:p>
          <a:p>
            <a:r>
              <a:rPr lang="ru-RU" sz="2400" dirty="0"/>
              <a:t>Встает вопрос о материальном обеспечении юной мамы, необходимость ухода за малышом.</a:t>
            </a:r>
          </a:p>
        </p:txBody>
      </p:sp>
      <p:pic>
        <p:nvPicPr>
          <p:cNvPr id="2050" name="Picture 2" descr="Подростковая беременность: то, о чем не принято говорить | Сайт психологов  b17.ru | Дзен">
            <a:extLst>
              <a:ext uri="{FF2B5EF4-FFF2-40B4-BE49-F238E27FC236}">
                <a16:creationId xmlns:a16="http://schemas.microsoft.com/office/drawing/2014/main" id="{B87342C8-82C0-64C5-F33B-3E4EDD31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83" y="4390455"/>
            <a:ext cx="3965408" cy="22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4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7CE99-29DD-EC8D-3418-6FD4C9B0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Важен комплексный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85751-805C-1256-6D4C-9136A6DC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Поддержка государства, социальные гарантии.</a:t>
            </a:r>
          </a:p>
          <a:p>
            <a:r>
              <a:rPr lang="ru-RU" dirty="0"/>
              <a:t>Лояльное отношение со стороны образовательного учреждения: возможность дистанционного обучения, индивидуальный график, экстернат и т.д.</a:t>
            </a:r>
          </a:p>
          <a:p>
            <a:r>
              <a:rPr lang="ru-RU" dirty="0">
                <a:solidFill>
                  <a:srgbClr val="C00000"/>
                </a:solidFill>
              </a:rPr>
              <a:t>Работа с психологом на протяжении всей беременности и в послеродовом периоде. </a:t>
            </a:r>
          </a:p>
        </p:txBody>
      </p:sp>
    </p:spTree>
    <p:extLst>
      <p:ext uri="{BB962C8B-B14F-4D97-AF65-F5344CB8AC3E}">
        <p14:creationId xmlns:p14="http://schemas.microsoft.com/office/powerpoint/2010/main" val="1443511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1F5E7C-0471-D030-DB4E-5F7CD25C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абортов РФ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D815421-7776-6069-E382-72CDF0CD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 2021г всего абортов в РФ -</a:t>
            </a:r>
            <a:r>
              <a:rPr lang="ru-RU" sz="3200" dirty="0">
                <a:solidFill>
                  <a:srgbClr val="C00000"/>
                </a:solidFill>
              </a:rPr>
              <a:t>517737.</a:t>
            </a:r>
          </a:p>
          <a:p>
            <a:r>
              <a:rPr lang="ru-RU" sz="3200" dirty="0"/>
              <a:t>0-14 лет -356.</a:t>
            </a:r>
          </a:p>
          <a:p>
            <a:r>
              <a:rPr lang="ru-RU" sz="3200" dirty="0"/>
              <a:t>15-17 лет- 4165.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95F3F-FF54-90EB-1D63-BF830D5F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39" y="2535629"/>
            <a:ext cx="4055761" cy="377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209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57BA5-6209-EAB0-F6A3-5EFC5D2A2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75F0A-8E99-BED7-E153-9929ED3C59A4}"/>
              </a:ext>
            </a:extLst>
          </p:cNvPr>
          <p:cNvSpPr txBox="1"/>
          <p:nvPr/>
        </p:nvSpPr>
        <p:spPr>
          <a:xfrm>
            <a:off x="7459579" y="1848051"/>
            <a:ext cx="410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 2022г: </a:t>
            </a:r>
          </a:p>
          <a:p>
            <a:r>
              <a:rPr lang="ru-RU" dirty="0">
                <a:solidFill>
                  <a:srgbClr val="C00000"/>
                </a:solidFill>
              </a:rPr>
              <a:t>0-14 лет- 2</a:t>
            </a:r>
          </a:p>
          <a:p>
            <a:r>
              <a:rPr lang="ru-RU" dirty="0">
                <a:solidFill>
                  <a:srgbClr val="C00000"/>
                </a:solidFill>
              </a:rPr>
              <a:t>15-17 лет-19</a:t>
            </a:r>
          </a:p>
        </p:txBody>
      </p:sp>
    </p:spTree>
    <p:extLst>
      <p:ext uri="{BB962C8B-B14F-4D97-AF65-F5344CB8AC3E}">
        <p14:creationId xmlns:p14="http://schemas.microsoft.com/office/powerpoint/2010/main" val="5763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Репродуктивные проблемы современности: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838200" y="1578543"/>
            <a:ext cx="10515600" cy="459842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Смертность женщин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рождаемости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брачности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репродуктивного просвещения подростков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число подростков (19%)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Репродуктивный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диссонас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-основа гинекологической заболеваемости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Снижающийся индекс здоровья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Бесплодный брак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Эндометриоз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Невынашивание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беременности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Гормонофобия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неприемлимость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гормональной контрацепции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В.Е Радзинский. Репродуктивный потенциал России. 03.06.2023г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г.Иркутск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C14A26F-69B1-F549-2284-EB235CC8A8D0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4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3208" y="1071630"/>
            <a:ext cx="5264760" cy="5093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Очный прием детского гинеколога ООРЗ РПЦ Солнечная 4а.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 для записи 55-36-23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C14A26F-69B1-F549-2284-EB235CC8A8D0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0320" y="241168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593D6B-9E36-423B-A748-2063C113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29" y="1547319"/>
            <a:ext cx="388843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169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593D6B-9E36-423B-A748-2063C1132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43" y="1928802"/>
            <a:ext cx="5857915" cy="313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AutoShape 6" descr="C:\Users\oorz_vrach2\Desktop\%D0%94%D0%B0%D0%BC%D0%B4%D0%B8%D0%BD%D0%BE%D0%B2%D0%B0\%D0%94%D0%BB%D1%8F %D0%B0%D0%BA%D1%83%D1%88%D0%B5%D1%80%D0%BE%D0%BA %D0%B8 %D1%84%D0%B5%D0%BB%D1%8C%D0%B4%D1%88%D0%B5%D1%80%D0%BE%D0%B2. %D0%A1%D0%B5%D0%BC%D0%B8%D0%BD%D0%B0%D1%80\7211116100-image_originals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oorz_vrach2\Desktop\%D0%94%D0%B0%D0%BC%D0%B4%D0%B8%D0%BD%D0%BE%D0%B2%D0%B0\%D0%94%D0%BB%D1%8F %D0%B0%D0%BA%D1%83%D1%88%D0%B5%D1%80%D0%BE%D0%BA %D0%B8 %D1%84%D0%B5%D0%BB%D1%8C%D0%B4%D1%88%D0%B5%D1%80%D0%BE%D0%B2. %D0%A1%D0%B5%D0%BC%D0%B8%D0%BD%D0%B0%D1%80\7211116100-image_originals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oorz_vrach2\Desktop\%D0%94%D0%B0%D0%BC%D0%B4%D0%B8%D0%BD%D0%BE%D0%B2%D0%B0\%D0%94%D0%BB%D1%8F %D0%B0%D0%BA%D1%83%D1%88%D0%B5%D1%80%D0%BE%D0%BA %D0%B8 %D1%84%D0%B5%D0%BB%D1%8C%D0%B4%D1%88%D0%B5%D1%80%D0%BE%D0%B2. %D0%A1%D0%B5%D0%BC%D0%B8%D0%BD%D0%B0%D1%80\7211116100-image_originals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831975" y="1166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Спасибо за внимание!</a:t>
            </a:r>
          </a:p>
        </p:txBody>
      </p:sp>
      <p:sp>
        <p:nvSpPr>
          <p:cNvPr id="9" name="AutoShape 4" descr="C:\Users\amb10-user53\Desktop\L_height.web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BC14A26F-69B1-F549-2284-EB235CC8A8D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133" y="224921"/>
            <a:ext cx="785818" cy="72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7043" y="5229201"/>
            <a:ext cx="566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РПЦ Солнечная 4а.</a:t>
            </a:r>
          </a:p>
          <a:p>
            <a:pPr algn="ctr"/>
            <a:r>
              <a:rPr lang="ru-RU" dirty="0" err="1"/>
              <a:t>Дамдинова</a:t>
            </a:r>
            <a:r>
              <a:rPr lang="ru-RU" dirty="0"/>
              <a:t> </a:t>
            </a:r>
            <a:r>
              <a:rPr lang="ru-RU" dirty="0" err="1"/>
              <a:t>Аюна</a:t>
            </a:r>
            <a:r>
              <a:rPr lang="ru-RU" dirty="0"/>
              <a:t> </a:t>
            </a:r>
            <a:r>
              <a:rPr lang="ru-RU" dirty="0" err="1"/>
              <a:t>Баировна</a:t>
            </a:r>
            <a:endParaRPr lang="ru-RU" dirty="0"/>
          </a:p>
          <a:p>
            <a:pPr algn="ctr"/>
            <a:r>
              <a:rPr lang="ru-RU" dirty="0"/>
              <a:t>Тел 8-924-351-00-62</a:t>
            </a:r>
          </a:p>
          <a:p>
            <a:pPr algn="ctr"/>
            <a:r>
              <a:rPr lang="ru-RU" dirty="0"/>
              <a:t>Эл почта </a:t>
            </a:r>
            <a:r>
              <a:rPr lang="en-US" dirty="0"/>
              <a:t>a_damdinova@bk.ru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1C3B98-F82A-AA2F-3E45-80963FEF7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74" y="191858"/>
            <a:ext cx="687573" cy="843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FD136-9D3F-6A87-5479-9DB7B271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Результаты выборочного анкетирования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Улан-Удэ, сентябрь 2023г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udentor">
            <a:extLst>
              <a:ext uri="{FF2B5EF4-FFF2-40B4-BE49-F238E27FC236}">
                <a16:creationId xmlns:a16="http://schemas.microsoft.com/office/drawing/2014/main" id="{E1BFE535-A4F4-8231-19AD-95A2230A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2" y="1810693"/>
            <a:ext cx="2771642" cy="20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08AAF-099D-AE73-906F-8D6A1454A24F}"/>
              </a:ext>
            </a:extLst>
          </p:cNvPr>
          <p:cNvSpPr txBox="1"/>
          <p:nvPr/>
        </p:nvSpPr>
        <p:spPr>
          <a:xfrm>
            <a:off x="838200" y="4282289"/>
            <a:ext cx="316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Студенты педагогического и медицинского колледжа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Возраст 15-21 лет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N=200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20CB6-11E5-0795-C76B-CF94C58A7F28}"/>
              </a:ext>
            </a:extLst>
          </p:cNvPr>
          <p:cNvSpPr txBox="1"/>
          <p:nvPr/>
        </p:nvSpPr>
        <p:spPr>
          <a:xfrm>
            <a:off x="4716855" y="1690687"/>
            <a:ext cx="5694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«Как Вы думаете, какие причины не влияют на репродуктивное здоровье?»</a:t>
            </a:r>
          </a:p>
          <a:p>
            <a:endParaRPr lang="ru-RU" dirty="0"/>
          </a:p>
          <a:p>
            <a:r>
              <a:rPr lang="ru-RU" dirty="0"/>
              <a:t>Раннее начало половой жизни                     61%</a:t>
            </a:r>
          </a:p>
          <a:p>
            <a:r>
              <a:rPr lang="ru-RU" dirty="0"/>
              <a:t>Частая смена половых партнеров                60,4%</a:t>
            </a:r>
          </a:p>
          <a:p>
            <a:r>
              <a:rPr lang="ru-RU" dirty="0"/>
              <a:t>Аборты                                                                58,6%</a:t>
            </a:r>
          </a:p>
          <a:p>
            <a:r>
              <a:rPr lang="ru-RU" dirty="0"/>
              <a:t>ИППП                                                                   18%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C76AF-028A-E2CF-D6DC-7833C8764AD9}"/>
              </a:ext>
            </a:extLst>
          </p:cNvPr>
          <p:cNvSpPr txBox="1"/>
          <p:nvPr/>
        </p:nvSpPr>
        <p:spPr>
          <a:xfrm>
            <a:off x="4716855" y="4363770"/>
            <a:ext cx="6138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«Как Вы думаете можно ли забеременеть при первом половом акте?»</a:t>
            </a:r>
          </a:p>
          <a:p>
            <a:endParaRPr lang="ru-RU" dirty="0"/>
          </a:p>
          <a:p>
            <a:r>
              <a:rPr lang="ru-RU" dirty="0"/>
              <a:t>Да                     72,4%</a:t>
            </a:r>
          </a:p>
          <a:p>
            <a:r>
              <a:rPr lang="ru-RU" dirty="0"/>
              <a:t>Нет                    2,4%</a:t>
            </a:r>
          </a:p>
          <a:p>
            <a:r>
              <a:rPr lang="ru-RU" dirty="0"/>
              <a:t>Не знаю           25,2%</a:t>
            </a:r>
          </a:p>
        </p:txBody>
      </p:sp>
    </p:spTree>
    <p:extLst>
      <p:ext uri="{BB962C8B-B14F-4D97-AF65-F5344CB8AC3E}">
        <p14:creationId xmlns:p14="http://schemas.microsoft.com/office/powerpoint/2010/main" val="367776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же такие подростки?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548143"/>
            <a:ext cx="10515600" cy="462882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Подростковый возраст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— период в развитии человека,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переходный этап между детством и взрослостью. 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dirty="0"/>
              <a:t>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девочек 10-13 лет - 15-18 лет.</a:t>
            </a:r>
          </a:p>
          <a:p>
            <a:pPr>
              <a:buNone/>
            </a:pPr>
            <a:r>
              <a:rPr lang="ru-RU" sz="2000" dirty="0"/>
              <a:t>                                                                     </a:t>
            </a:r>
          </a:p>
        </p:txBody>
      </p:sp>
      <p:sp>
        <p:nvSpPr>
          <p:cNvPr id="7170" name="AutoShape 2" descr="девочка Подросток png | PNGW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девочка Подросток png | PNGW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71130" y="2625076"/>
            <a:ext cx="43033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мальчиков 11-13 лет - 16-18 лет.</a:t>
            </a:r>
          </a:p>
          <a:p>
            <a:endParaRPr lang="ru-RU" dirty="0"/>
          </a:p>
        </p:txBody>
      </p:sp>
      <p:pic>
        <p:nvPicPr>
          <p:cNvPr id="7178" name="Picture 10" descr="Подросток сидит пнг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42" y="3167114"/>
            <a:ext cx="3119406" cy="3119406"/>
          </a:xfrm>
          <a:prstGeom prst="rect">
            <a:avLst/>
          </a:prstGeom>
          <a:noFill/>
        </p:spPr>
      </p:pic>
      <p:pic>
        <p:nvPicPr>
          <p:cNvPr id="7180" name="Picture 12" descr="подросток Стоковых иллюстраций и клипартов – (189,419 Стоковых иллюстраци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686" y="3167114"/>
            <a:ext cx="3323992" cy="3119406"/>
          </a:xfrm>
          <a:prstGeom prst="rect">
            <a:avLst/>
          </a:prstGeom>
          <a:noFill/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7A79A1DD-F5EA-22E0-80D0-0FA99F5FBF29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4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oorz_vrach2\Desktop\photo5220099515393094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еория поколений, или чего нам ждать от поколения альфа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366" y="1049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ru-R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Зумеры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Ученые выяснили, к чему стремятся российские подростки - РИА Новости,  03.03.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266" y="1214422"/>
            <a:ext cx="2721608" cy="1528637"/>
          </a:xfrm>
          <a:prstGeom prst="rect">
            <a:avLst/>
          </a:prstGeom>
          <a:noFill/>
        </p:spPr>
      </p:pic>
      <p:pic>
        <p:nvPicPr>
          <p:cNvPr id="23556" name="Picture 4" descr="Складні підлітки: як спілкуватися батькам — інструкція | «Освіторія Меді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230" y="2801097"/>
            <a:ext cx="2714644" cy="1569997"/>
          </a:xfrm>
          <a:prstGeom prst="rect">
            <a:avLst/>
          </a:prstGeom>
          <a:noFill/>
        </p:spPr>
      </p:pic>
      <p:sp>
        <p:nvSpPr>
          <p:cNvPr id="23558" name="AutoShape 6" descr="Изнасилование подростка на Иссык-Куле: Факт подтвердился, девочка в  депрессии – K-New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Изнасилование подростка на Иссык-Куле: Факт подтвердился, девочка в  депрессии – K-New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Изнасилование подростка на Иссык-Куле: Факт подтвердился, девочка в  депрессии – K-New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Как правильно лечить депрессию – DW – 30.09.2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230" y="4429132"/>
            <a:ext cx="2729932" cy="15287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82701" y="1214422"/>
            <a:ext cx="72065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Родились в эру цифровых технологий 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мыслят мир без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гаджетов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Испытывают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при общении друг с другом вживую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хоумлендеры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второй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рефлексирует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из-за проблем с личным комфортом, поэтому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стрессе или депрессии если что-то для него не понятно.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Слепо следуют модным тенденциям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распиаренным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трендам, любимым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блогерам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взрослые не являются для них авторитетом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воспринимают секс как естественную потребность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Скептически или с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неприязнью</a:t>
            </a: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относятся к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традиционным социальным институтам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предпочитая короткие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самообразования, склонны к «клиповому» мышлению, получая информацию небольшими порциями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тиктоке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AB9D1DA3-BC17-40FE-7A47-683AF46E51C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556" y="265806"/>
            <a:ext cx="842592" cy="8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2053</Words>
  <Application>Microsoft Office PowerPoint</Application>
  <PresentationFormat>Широкоэкранный</PresentationFormat>
  <Paragraphs>297</Paragraphs>
  <Slides>41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Noto Sans</vt:lpstr>
      <vt:lpstr>Tahoma</vt:lpstr>
      <vt:lpstr>Times New Roman</vt:lpstr>
      <vt:lpstr>Wingdings</vt:lpstr>
      <vt:lpstr>Тема Office</vt:lpstr>
      <vt:lpstr>Сохранение репродуктивного здоровья девочек. Профилактика ранней беременности</vt:lpstr>
      <vt:lpstr>Репродуктивный потенциал под угрозой</vt:lpstr>
      <vt:lpstr>Демография </vt:lpstr>
      <vt:lpstr>Репродуктивные проблемы современности:</vt:lpstr>
      <vt:lpstr>      Результаты выборочного анкетирования       Улан-Удэ, сентябрь 2023г</vt:lpstr>
      <vt:lpstr>Кто же такие подростки? </vt:lpstr>
      <vt:lpstr>Презентация PowerPoint</vt:lpstr>
      <vt:lpstr>Презентация PowerPoint</vt:lpstr>
      <vt:lpstr>Z-Зумеры</vt:lpstr>
      <vt:lpstr>Качественные изменения детей и подростков</vt:lpstr>
      <vt:lpstr>Что такое репродуктивное здоровье</vt:lpstr>
      <vt:lpstr>Репродуктивное здоровье включает: </vt:lpstr>
      <vt:lpstr>Сохранение репродуктивного здоровья</vt:lpstr>
      <vt:lpstr>Сохранение репродуктивного здоровья</vt:lpstr>
      <vt:lpstr>Презентация PowerPoint</vt:lpstr>
      <vt:lpstr> Почему особенно важно соблюдать гигиену в подростковом возрасте?</vt:lpstr>
      <vt:lpstr>Презентация PowerPoint</vt:lpstr>
      <vt:lpstr>Гигиена тела</vt:lpstr>
      <vt:lpstr>Интимная гигиена</vt:lpstr>
      <vt:lpstr>Гигиена во время менструации</vt:lpstr>
      <vt:lpstr>Гигиена труда и отдыха</vt:lpstr>
      <vt:lpstr>Презентация PowerPoint</vt:lpstr>
      <vt:lpstr>Презентация PowerPoint</vt:lpstr>
      <vt:lpstr>Что такое контрацепция</vt:lpstr>
      <vt:lpstr>Основные виды контрацепции</vt:lpstr>
      <vt:lpstr>Презентация PowerPoint</vt:lpstr>
      <vt:lpstr>Что такое ИППП?</vt:lpstr>
      <vt:lpstr>Чем опасны ИППП?</vt:lpstr>
      <vt:lpstr>Причины распространения</vt:lpstr>
      <vt:lpstr>Регулярное медицинское обследование</vt:lpstr>
      <vt:lpstr>История полового воспитания в России </vt:lpstr>
      <vt:lpstr>Презентация PowerPoint</vt:lpstr>
      <vt:lpstr>Подростковая беременность</vt:lpstr>
      <vt:lpstr>Презентация PowerPoint</vt:lpstr>
      <vt:lpstr>Беременна в 16….</vt:lpstr>
      <vt:lpstr>Тайное стало явным</vt:lpstr>
      <vt:lpstr>Важен комплексный подход</vt:lpstr>
      <vt:lpstr>Статистика абортов РФ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репродуктивного здоровья девочек. Профилактика ранней беременности</dc:title>
  <dc:creator>Пользователь</dc:creator>
  <cp:lastModifiedBy>Пользователь</cp:lastModifiedBy>
  <cp:revision>14</cp:revision>
  <dcterms:created xsi:type="dcterms:W3CDTF">2023-12-05T16:51:40Z</dcterms:created>
  <dcterms:modified xsi:type="dcterms:W3CDTF">2023-12-06T18:14:30Z</dcterms:modified>
</cp:coreProperties>
</file>