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67" r:id="rId5"/>
    <p:sldId id="268" r:id="rId6"/>
    <p:sldId id="269" r:id="rId7"/>
    <p:sldId id="257" r:id="rId8"/>
    <p:sldId id="271" r:id="rId9"/>
    <p:sldId id="270" r:id="rId10"/>
    <p:sldId id="272" r:id="rId11"/>
    <p:sldId id="273" r:id="rId12"/>
    <p:sldId id="274" r:id="rId13"/>
    <p:sldId id="275" r:id="rId14"/>
    <p:sldId id="307" r:id="rId15"/>
    <p:sldId id="308" r:id="rId16"/>
    <p:sldId id="276" r:id="rId17"/>
    <p:sldId id="278" r:id="rId18"/>
    <p:sldId id="304" r:id="rId19"/>
    <p:sldId id="305" r:id="rId20"/>
    <p:sldId id="306" r:id="rId21"/>
    <p:sldId id="279" r:id="rId22"/>
    <p:sldId id="286" r:id="rId23"/>
    <p:sldId id="293" r:id="rId24"/>
    <p:sldId id="309" r:id="rId25"/>
    <p:sldId id="310" r:id="rId26"/>
    <p:sldId id="277" r:id="rId27"/>
    <p:sldId id="295" r:id="rId28"/>
    <p:sldId id="302" r:id="rId29"/>
    <p:sldId id="260" r:id="rId30"/>
    <p:sldId id="296" r:id="rId31"/>
    <p:sldId id="297" r:id="rId32"/>
    <p:sldId id="298" r:id="rId33"/>
    <p:sldId id="299" r:id="rId34"/>
    <p:sldId id="300" r:id="rId35"/>
    <p:sldId id="301" r:id="rId3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C6F"/>
    <a:srgbClr val="852359"/>
    <a:srgbClr val="AA2C71"/>
    <a:srgbClr val="903163"/>
    <a:srgbClr val="2E0C1F"/>
    <a:srgbClr val="E1E1E1"/>
    <a:srgbClr val="F9E7F1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 образование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педагоги ДОУ</c:v>
                </c:pt>
                <c:pt idx="1">
                  <c:v>педагоги школ</c:v>
                </c:pt>
                <c:pt idx="2">
                  <c:v>педагоги дополнительного образования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81</c:v>
                </c:pt>
                <c:pt idx="2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средне-специальное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педагоги ДОУ</c:v>
                </c:pt>
                <c:pt idx="1">
                  <c:v>педагоги школ</c:v>
                </c:pt>
                <c:pt idx="2">
                  <c:v>педагоги дополнительного образования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</c:v>
                </c:pt>
                <c:pt idx="1">
                  <c:v>17</c:v>
                </c:pt>
                <c:pt idx="2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обучаются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педагоги ДОУ</c:v>
                </c:pt>
                <c:pt idx="1">
                  <c:v>педагоги школ</c:v>
                </c:pt>
                <c:pt idx="2">
                  <c:v>педагоги дополнительного образования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51200"/>
        <c:axId val="41252736"/>
      </c:barChart>
      <c:catAx>
        <c:axId val="4125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41252736"/>
        <c:crosses val="autoZero"/>
        <c:auto val="1"/>
        <c:lblAlgn val="ctr"/>
        <c:lblOffset val="100"/>
        <c:noMultiLvlLbl val="0"/>
      </c:catAx>
      <c:valAx>
        <c:axId val="4125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51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C2479A1-F579-49A9-B4BC-D027669D9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826B178-5E85-4DEB-9211-8DE092C635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B8934-52F4-426C-A2ED-7A5A6282BAD0}" type="datetime1">
              <a:rPr lang="ru-RU" smtClean="0"/>
              <a:t>28.08.2023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74DD5A1-CDC8-4322-835C-75B848EE6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84B1F5-3F96-49B3-8C9A-B6AAFB92F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96285-A69B-47DB-BC0C-068C13610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08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47DA66-B3E3-437B-8FC5-B0E11E6A7170}" type="datetime1">
              <a:rPr lang="ru-RU" noProof="0" smtClean="0"/>
              <a:t>28.08.2023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2E1C88-3939-4832-BAAB-091D6FA96EB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Удалите этот слайд, когда вы завершите подготовку остальных слайдов.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E1C88-3939-4832-BAAB-091D6FA96E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9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2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2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2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613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8766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ru-RU" noProof="0" smtClean="0"/>
              <a:t>26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859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rtlCol="0"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02820519-4FCA-4CD4-B509-B11A098F3438}" type="datetime8">
              <a:rPr lang="ru-RU" noProof="0" smtClean="0"/>
              <a:t>28.08.2023 16:56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D111BD8-AC77-4888-861B-8D89FE92A05D}" type="datetime8">
              <a:rPr lang="ru-RU" noProof="0" smtClean="0"/>
              <a:t>28.08.2023 16:56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9219D-F9C5-437E-A37D-E52F9C747077}" type="datetime8">
              <a:rPr lang="ru-RU" noProof="0" smtClean="0"/>
              <a:t>28.08.2023 16:56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6ABC70-E83A-40EC-8F66-7A466C2B63C1}" type="datetime8">
              <a:rPr lang="ru-RU" noProof="0" smtClean="0"/>
              <a:t>28.08.2023 16:56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Заголовок 1">
            <a:extLst>
              <a:ext uri="{FF2B5EF4-FFF2-40B4-BE49-F238E27FC236}">
                <a16:creationId xmlns=""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rtlCol="0"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D7B237-23E7-457C-8167-3AFBD3D561B6}" type="datetime8">
              <a:rPr lang="ru-RU" noProof="0" smtClean="0"/>
              <a:t>28.08.2023 16:56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7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814AC-2270-4838-988B-68D8EBE782EB}" type="datetime8">
              <a:rPr lang="ru-RU" noProof="0" smtClean="0"/>
              <a:t>28.08.2023 16:56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ED8D8D-D04B-4B69-9788-069BAA51E881}" type="datetime8">
              <a:rPr lang="ru-RU" noProof="0" smtClean="0"/>
              <a:t>28.08.2023 16:56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FF97B57-F5C4-4836-A8F1-DEDF1BA38BE0}" type="datetime8">
              <a:rPr lang="ru-RU" noProof="0" smtClean="0"/>
              <a:t>28.08.2023 16:56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3" name="Объект 3">
            <a:extLst>
              <a:ext uri="{FF2B5EF4-FFF2-40B4-BE49-F238E27FC236}">
                <a16:creationId xmlns=""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2" name="Объект 3">
            <a:extLst>
              <a:ext uri="{FF2B5EF4-FFF2-40B4-BE49-F238E27FC236}">
                <a16:creationId xmlns=""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 2">
            <a:extLst>
              <a:ext uri="{FF2B5EF4-FFF2-40B4-BE49-F238E27FC236}">
                <a16:creationId xmlns=""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E2328988-0888-4C1A-8F73-17D455B6F8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D81892BA-72AB-4029-BF58-4D6F90C4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Текст 2">
            <a:extLst>
              <a:ext uri="{FF2B5EF4-FFF2-40B4-BE49-F238E27FC236}">
                <a16:creationId xmlns=""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46ED3AB-5B27-4BD0-8843-22DC8B1400D7}" type="datetime8">
              <a:rPr lang="ru-RU" noProof="0" smtClean="0"/>
              <a:t>28.08.2023 16:56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4C4D89-0DC8-477F-8F68-26657ECE25D1}" type="datetime8">
              <a:rPr lang="ru-RU" noProof="0" smtClean="0"/>
              <a:t>28.08.2023 16:56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Заголовок 1">
            <a:extLst>
              <a:ext uri="{FF2B5EF4-FFF2-40B4-BE49-F238E27FC236}">
                <a16:creationId xmlns=""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358E66DC-3648-46F0-856B-14A3437EA7C3}" type="datetime8">
              <a:rPr lang="ru-RU" noProof="0" smtClean="0"/>
              <a:t>28.08.2023 16:56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8D9912C3-7888-4E08-83DA-AB1313639487}" type="datetime8">
              <a:rPr lang="ru-RU" noProof="0" smtClean="0"/>
              <a:t>28.08.2023 16:56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E9EA0F-FD88-464F-99D9-0E151D11E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5" y="965199"/>
            <a:ext cx="11243732" cy="1750010"/>
          </a:xfrm>
        </p:spPr>
        <p:txBody>
          <a:bodyPr rtlCol="0" anchor="ctr">
            <a:noAutofit/>
          </a:bodyPr>
          <a:lstStyle/>
          <a:p>
            <a:r>
              <a:rPr lang="ru-RU" sz="4000" b="1" dirty="0"/>
              <a:t>Год педагога и наставника –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достижения</a:t>
            </a:r>
            <a:r>
              <a:rPr lang="ru-RU" sz="4000" b="1" dirty="0"/>
              <a:t>, проблемы, перспективы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742950" y="3314700"/>
            <a:ext cx="10805583" cy="2800349"/>
          </a:xfrm>
        </p:spPr>
        <p:txBody>
          <a:bodyPr rtlCol="0" anchor="ctr">
            <a:normAutofit lnSpcReduction="1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 smtClean="0">
              <a:solidFill>
                <a:srgbClr val="FFFFFF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>
              <a:solidFill>
                <a:srgbClr val="FFFFFF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>
              <a:solidFill>
                <a:srgbClr val="FFFFFF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 smtClean="0">
              <a:solidFill>
                <a:srgbClr val="FFFFFF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200" cap="none" dirty="0" smtClean="0">
                <a:solidFill>
                  <a:schemeClr val="bg1"/>
                </a:solidFill>
              </a:rPr>
              <a:t>НАЧАЛЬНИК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200" cap="none" dirty="0" smtClean="0">
                <a:solidFill>
                  <a:schemeClr val="bg1"/>
                </a:solidFill>
              </a:rPr>
              <a:t>МУ 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РУО Администрации 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МО </a:t>
            </a:r>
            <a:r>
              <a:rPr lang="ru-RU" sz="2200" dirty="0">
                <a:solidFill>
                  <a:schemeClr val="bg1"/>
                </a:solidFill>
              </a:rPr>
              <a:t>«</a:t>
            </a:r>
            <a:r>
              <a:rPr lang="ru-RU" sz="2200" dirty="0" smtClean="0">
                <a:solidFill>
                  <a:schemeClr val="bg1"/>
                </a:solidFill>
              </a:rPr>
              <a:t>Бичурский </a:t>
            </a:r>
            <a:r>
              <a:rPr lang="ru-RU" sz="2200" dirty="0">
                <a:solidFill>
                  <a:schemeClr val="bg1"/>
                </a:solidFill>
              </a:rPr>
              <a:t>район»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ТИМОФЕЕВА НАТАЛЬЯ ВАСИЛЬЕВНА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29 августа 2023Г.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2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50" y="754151"/>
            <a:ext cx="11029616" cy="988332"/>
          </a:xfrm>
        </p:spPr>
        <p:txBody>
          <a:bodyPr/>
          <a:lstStyle/>
          <a:p>
            <a:r>
              <a:rPr lang="ru-RU" dirty="0" smtClean="0"/>
              <a:t>Целевое обучение</a:t>
            </a:r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 txBox="1">
            <a:spLocks noGrp="1"/>
          </p:cNvSpPr>
          <p:nvPr>
            <p:ph idx="1"/>
          </p:nvPr>
        </p:nvSpPr>
        <p:spPr bwMode="black">
          <a:xfrm>
            <a:off x="614363" y="2205038"/>
            <a:ext cx="11028362" cy="36782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МБОУ «Верхне-</a:t>
            </a:r>
            <a:r>
              <a:rPr lang="ru-RU" sz="2500" dirty="0">
                <a:solidFill>
                  <a:srgbClr val="A62C6F"/>
                </a:solidFill>
              </a:rPr>
              <a:t>М</a:t>
            </a:r>
            <a:r>
              <a:rPr lang="ru-RU" sz="2500" dirty="0" smtClean="0">
                <a:solidFill>
                  <a:srgbClr val="A62C6F"/>
                </a:solidFill>
              </a:rPr>
              <a:t>ангиртуйская ООШ» - учитель биологии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МБОУ «Бичурская СОШ №5», МБОУ «Киретская СОШ», МБОУ «</a:t>
            </a:r>
            <a:r>
              <a:rPr lang="ru-RU" sz="2500" dirty="0" err="1" smtClean="0">
                <a:solidFill>
                  <a:srgbClr val="A62C6F"/>
                </a:solidFill>
              </a:rPr>
              <a:t>Гочитская</a:t>
            </a:r>
            <a:r>
              <a:rPr lang="ru-RU" sz="2500" dirty="0" smtClean="0">
                <a:solidFill>
                  <a:srgbClr val="A62C6F"/>
                </a:solidFill>
              </a:rPr>
              <a:t> СОШ», МБОУ «Потанинская СОШ» </a:t>
            </a:r>
            <a:r>
              <a:rPr lang="ru-RU" sz="2500" dirty="0">
                <a:solidFill>
                  <a:srgbClr val="A62C6F"/>
                </a:solidFill>
              </a:rPr>
              <a:t>- учитель </a:t>
            </a:r>
            <a:r>
              <a:rPr lang="ru-RU" sz="2500" dirty="0" smtClean="0">
                <a:solidFill>
                  <a:srgbClr val="A62C6F"/>
                </a:solidFill>
              </a:rPr>
              <a:t>начальных классов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>
              <a:solidFill>
                <a:srgbClr val="A62C6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>
              <a:solidFill>
                <a:srgbClr val="A62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50" y="754151"/>
            <a:ext cx="11029616" cy="988332"/>
          </a:xfrm>
        </p:spPr>
        <p:txBody>
          <a:bodyPr/>
          <a:lstStyle/>
          <a:p>
            <a:r>
              <a:rPr lang="ru-RU" dirty="0" smtClean="0"/>
              <a:t>Педагогические династии</a:t>
            </a:r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 txBox="1">
            <a:spLocks noGrp="1"/>
          </p:cNvSpPr>
          <p:nvPr>
            <p:ph idx="1"/>
          </p:nvPr>
        </p:nvSpPr>
        <p:spPr bwMode="black">
          <a:xfrm>
            <a:off x="614363" y="2205038"/>
            <a:ext cx="11028362" cy="36782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Династии Афанасьевых, Баженовых – «Бичурская СОШ №3»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Династия Фоминых  - детский сад «Теремок»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Династия Ивановых – «</a:t>
            </a:r>
            <a:r>
              <a:rPr lang="ru-RU" sz="2500" dirty="0" err="1" smtClean="0">
                <a:solidFill>
                  <a:srgbClr val="A62C6F"/>
                </a:solidFill>
              </a:rPr>
              <a:t>Гочитская</a:t>
            </a:r>
            <a:r>
              <a:rPr lang="ru-RU" sz="2500" dirty="0" smtClean="0">
                <a:solidFill>
                  <a:srgbClr val="A62C6F"/>
                </a:solidFill>
              </a:rPr>
              <a:t> СОШ»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Династии Павловых, Оленниковых – «Бичурская СОШ №1»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Династия Истоминых – «Еланская СОШ»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Династия Молчановых – «Мало-Куналейская СОШ»</a:t>
            </a:r>
            <a:endParaRPr lang="ru-RU" sz="2500" dirty="0">
              <a:solidFill>
                <a:srgbClr val="A62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50" y="754151"/>
            <a:ext cx="11029616" cy="988332"/>
          </a:xfrm>
        </p:spPr>
        <p:txBody>
          <a:bodyPr/>
          <a:lstStyle/>
          <a:p>
            <a:r>
              <a:rPr lang="ru-RU" dirty="0" smtClean="0"/>
              <a:t>наставничество</a:t>
            </a:r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 txBox="1">
            <a:spLocks noGrp="1"/>
          </p:cNvSpPr>
          <p:nvPr>
            <p:ph idx="1"/>
          </p:nvPr>
        </p:nvSpPr>
        <p:spPr bwMode="black">
          <a:xfrm>
            <a:off x="614363" y="2205038"/>
            <a:ext cx="11028362" cy="36782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в школах - 21 наставник и 32 наставляемых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МАОУ «Бичурская ДЮСШ» – 6 наставников и 6 наставляемых</a:t>
            </a:r>
          </a:p>
          <a:p>
            <a:r>
              <a:rPr lang="ru-RU" sz="2500" dirty="0">
                <a:solidFill>
                  <a:srgbClr val="A62C6F"/>
                </a:solidFill>
              </a:rPr>
              <a:t>м</a:t>
            </a:r>
            <a:r>
              <a:rPr lang="ru-RU" sz="2500" dirty="0" smtClean="0">
                <a:solidFill>
                  <a:srgbClr val="A62C6F"/>
                </a:solidFill>
              </a:rPr>
              <a:t>униципальная опорная площадка </a:t>
            </a:r>
            <a:r>
              <a:rPr lang="ru-RU" sz="2500" dirty="0">
                <a:solidFill>
                  <a:srgbClr val="A62C6F"/>
                </a:solidFill>
              </a:rPr>
              <a:t>на базе  </a:t>
            </a:r>
            <a:r>
              <a:rPr lang="ru-RU" sz="2500" dirty="0" smtClean="0">
                <a:solidFill>
                  <a:srgbClr val="A62C6F"/>
                </a:solidFill>
              </a:rPr>
              <a:t>«</a:t>
            </a:r>
            <a:r>
              <a:rPr lang="ru-RU" sz="2500" dirty="0" err="1" smtClean="0">
                <a:solidFill>
                  <a:srgbClr val="A62C6F"/>
                </a:solidFill>
              </a:rPr>
              <a:t>Бичурской</a:t>
            </a:r>
            <a:r>
              <a:rPr lang="ru-RU" sz="2500" dirty="0" smtClean="0">
                <a:solidFill>
                  <a:srgbClr val="A62C6F"/>
                </a:solidFill>
              </a:rPr>
              <a:t> </a:t>
            </a:r>
            <a:r>
              <a:rPr lang="ru-RU" sz="2500" dirty="0">
                <a:solidFill>
                  <a:srgbClr val="A62C6F"/>
                </a:solidFill>
              </a:rPr>
              <a:t>СОШ№</a:t>
            </a:r>
            <a:r>
              <a:rPr lang="ru-RU" sz="2500" dirty="0" smtClean="0">
                <a:solidFill>
                  <a:srgbClr val="A62C6F"/>
                </a:solidFill>
              </a:rPr>
              <a:t>4 имени Героя Советского Союза Соломенникова Е.И.»</a:t>
            </a:r>
            <a:endParaRPr lang="ru-RU" sz="2500" dirty="0">
              <a:solidFill>
                <a:srgbClr val="A62C6F"/>
              </a:solidFill>
            </a:endParaRPr>
          </a:p>
          <a:p>
            <a:pPr marL="0" indent="0">
              <a:buNone/>
            </a:pPr>
            <a:endParaRPr lang="ru-RU" sz="2500" dirty="0" smtClean="0">
              <a:solidFill>
                <a:srgbClr val="A62C6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 smtClean="0">
              <a:solidFill>
                <a:srgbClr val="A62C6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>
              <a:solidFill>
                <a:srgbClr val="A62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50" y="754151"/>
            <a:ext cx="11029616" cy="988332"/>
          </a:xfrm>
        </p:spPr>
        <p:txBody>
          <a:bodyPr/>
          <a:lstStyle/>
          <a:p>
            <a:r>
              <a:rPr lang="ru-RU" dirty="0" smtClean="0"/>
              <a:t>Воспитательная работа</a:t>
            </a:r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 txBox="1">
            <a:spLocks noGrp="1"/>
          </p:cNvSpPr>
          <p:nvPr>
            <p:ph idx="1"/>
          </p:nvPr>
        </p:nvSpPr>
        <p:spPr bwMode="black">
          <a:xfrm>
            <a:off x="614363" y="2205038"/>
            <a:ext cx="11028362" cy="36782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 smtClean="0">
              <a:solidFill>
                <a:srgbClr val="A62C6F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A62C6F"/>
                </a:solidFill>
              </a:rPr>
              <a:t> </a:t>
            </a:r>
            <a:r>
              <a:rPr lang="ru-RU" sz="2800" dirty="0">
                <a:solidFill>
                  <a:srgbClr val="A62C6F"/>
                </a:solidFill>
              </a:rPr>
              <a:t>2022-2023 </a:t>
            </a:r>
            <a:r>
              <a:rPr lang="ru-RU" sz="2800" dirty="0" smtClean="0">
                <a:solidFill>
                  <a:srgbClr val="A62C6F"/>
                </a:solidFill>
              </a:rPr>
              <a:t>уч. г. реализация </a:t>
            </a:r>
            <a:r>
              <a:rPr lang="ru-RU" sz="2800" dirty="0">
                <a:solidFill>
                  <a:srgbClr val="A62C6F"/>
                </a:solidFill>
              </a:rPr>
              <a:t>общероссийского  проекта </a:t>
            </a:r>
            <a:endParaRPr lang="ru-RU" sz="2800" dirty="0" smtClean="0">
              <a:solidFill>
                <a:srgbClr val="A62C6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A62C6F"/>
                </a:solidFill>
              </a:rPr>
              <a:t>«</a:t>
            </a:r>
            <a:r>
              <a:rPr lang="ru-RU" sz="2800" dirty="0">
                <a:solidFill>
                  <a:srgbClr val="A62C6F"/>
                </a:solidFill>
              </a:rPr>
              <a:t>Советник директора по воспитанию и взаимодействию с детскими общественными объединениями</a:t>
            </a:r>
            <a:r>
              <a:rPr lang="ru-RU" sz="2800" dirty="0" smtClean="0">
                <a:solidFill>
                  <a:srgbClr val="A62C6F"/>
                </a:solidFill>
              </a:rPr>
              <a:t>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A62C6F"/>
                </a:solidFill>
              </a:rPr>
              <a:t> </a:t>
            </a:r>
            <a:r>
              <a:rPr lang="ru-RU" sz="2800" dirty="0" smtClean="0">
                <a:solidFill>
                  <a:srgbClr val="A62C6F"/>
                </a:solidFill>
              </a:rPr>
              <a:t>создано местное отделение Общероссийского общественно-государственного движения детей  и молодежи «Движение Первых»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A62C6F"/>
                </a:solidFill>
              </a:rPr>
              <a:t>с</a:t>
            </a:r>
            <a:r>
              <a:rPr lang="ru-RU" sz="2800" dirty="0" smtClean="0">
                <a:solidFill>
                  <a:srgbClr val="A62C6F"/>
                </a:solidFill>
              </a:rPr>
              <a:t>оздано 10 школьных театров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A62C6F"/>
                </a:solidFill>
              </a:rPr>
              <a:t>создано 19 спортивных клубов</a:t>
            </a:r>
            <a:endParaRPr lang="ru-RU" sz="2800" dirty="0">
              <a:solidFill>
                <a:srgbClr val="A62C6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A62C6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>
              <a:solidFill>
                <a:srgbClr val="A62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50" y="754151"/>
            <a:ext cx="11029616" cy="988332"/>
          </a:xfrm>
        </p:spPr>
        <p:txBody>
          <a:bodyPr/>
          <a:lstStyle/>
          <a:p>
            <a:r>
              <a:rPr lang="ru-RU" dirty="0" smtClean="0"/>
              <a:t>Воспитательная работа</a:t>
            </a:r>
            <a:endParaRPr lang="ru-RU" dirty="0"/>
          </a:p>
        </p:txBody>
      </p:sp>
      <p:pic>
        <p:nvPicPr>
          <p:cNvPr id="1026" name="Picture 2" descr="D:\РАБОЧИЙ СТОЛ\фото в презу\открытие памятн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6" y="2245170"/>
            <a:ext cx="4985666" cy="373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36" y="5976256"/>
            <a:ext cx="5021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852359"/>
                </a:solidFill>
              </a:rPr>
              <a:t>Открытие памятника участникам локальных войн и вооруженных конфликтов в Парке </a:t>
            </a:r>
            <a:r>
              <a:rPr lang="ru-RU" sz="1500" dirty="0" smtClean="0">
                <a:solidFill>
                  <a:srgbClr val="852359"/>
                </a:solidFill>
              </a:rPr>
              <a:t>Победы</a:t>
            </a:r>
            <a:endParaRPr lang="ru-RU" sz="1500" dirty="0">
              <a:solidFill>
                <a:srgbClr val="852359"/>
              </a:solidFill>
            </a:endParaRPr>
          </a:p>
        </p:txBody>
      </p:sp>
      <p:pic>
        <p:nvPicPr>
          <p:cNvPr id="1027" name="Picture 3" descr="D:\РАБОЧИЙ СТОЛ\фото в презу\Передача Знамени Победы юнармейцами Кяхтинского района юнармейцам Бичуры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21" y="2465613"/>
            <a:ext cx="5631542" cy="316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51122" y="5976256"/>
            <a:ext cx="5021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852359"/>
                </a:solidFill>
              </a:rPr>
              <a:t>Передача Знамени Победы юнармейцами </a:t>
            </a:r>
            <a:r>
              <a:rPr lang="ru-RU" sz="1500" dirty="0" err="1">
                <a:solidFill>
                  <a:srgbClr val="852359"/>
                </a:solidFill>
              </a:rPr>
              <a:t>Кяхтинского</a:t>
            </a:r>
            <a:r>
              <a:rPr lang="ru-RU" sz="1500" dirty="0">
                <a:solidFill>
                  <a:srgbClr val="852359"/>
                </a:solidFill>
              </a:rPr>
              <a:t> района юнармейцам </a:t>
            </a:r>
            <a:r>
              <a:rPr lang="ru-RU" sz="1500" dirty="0" smtClean="0">
                <a:solidFill>
                  <a:srgbClr val="852359"/>
                </a:solidFill>
              </a:rPr>
              <a:t>Бичуры</a:t>
            </a:r>
            <a:endParaRPr lang="ru-RU" sz="1500" dirty="0">
              <a:solidFill>
                <a:srgbClr val="852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50" y="754151"/>
            <a:ext cx="11029616" cy="988332"/>
          </a:xfrm>
        </p:spPr>
        <p:txBody>
          <a:bodyPr/>
          <a:lstStyle/>
          <a:p>
            <a:r>
              <a:rPr lang="ru-RU" dirty="0" smtClean="0"/>
              <a:t>Воспитательная работа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36" y="6025240"/>
            <a:ext cx="50210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852359"/>
                </a:solidFill>
              </a:rPr>
              <a:t>Акция Знамя Победы, Буйская </a:t>
            </a:r>
            <a:r>
              <a:rPr lang="ru-RU" sz="1500" dirty="0" smtClean="0">
                <a:solidFill>
                  <a:srgbClr val="852359"/>
                </a:solidFill>
              </a:rPr>
              <a:t>СОШ</a:t>
            </a:r>
            <a:endParaRPr lang="ru-RU" sz="1500" dirty="0">
              <a:solidFill>
                <a:srgbClr val="8523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0517" y="6025240"/>
            <a:ext cx="50210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852359"/>
                </a:solidFill>
              </a:rPr>
              <a:t>Акция </a:t>
            </a:r>
            <a:r>
              <a:rPr lang="ru-RU" sz="1500" dirty="0" smtClean="0">
                <a:solidFill>
                  <a:srgbClr val="852359"/>
                </a:solidFill>
              </a:rPr>
              <a:t>«Своих </a:t>
            </a:r>
            <a:r>
              <a:rPr lang="ru-RU" sz="1500" dirty="0">
                <a:solidFill>
                  <a:srgbClr val="852359"/>
                </a:solidFill>
              </a:rPr>
              <a:t>не </a:t>
            </a:r>
            <a:r>
              <a:rPr lang="ru-RU" sz="1500" dirty="0" smtClean="0">
                <a:solidFill>
                  <a:srgbClr val="852359"/>
                </a:solidFill>
              </a:rPr>
              <a:t>бросаем», </a:t>
            </a:r>
            <a:r>
              <a:rPr lang="ru-RU" sz="1500" dirty="0">
                <a:solidFill>
                  <a:srgbClr val="852359"/>
                </a:solidFill>
              </a:rPr>
              <a:t>Мало-Куналейская </a:t>
            </a:r>
            <a:r>
              <a:rPr lang="ru-RU" sz="1500" dirty="0" smtClean="0">
                <a:solidFill>
                  <a:srgbClr val="852359"/>
                </a:solidFill>
              </a:rPr>
              <a:t>СОШ</a:t>
            </a:r>
            <a:endParaRPr lang="ru-RU" sz="1500" dirty="0">
              <a:solidFill>
                <a:srgbClr val="852359"/>
              </a:solidFill>
            </a:endParaRPr>
          </a:p>
        </p:txBody>
      </p:sp>
      <p:pic>
        <p:nvPicPr>
          <p:cNvPr id="4098" name="Picture 2" descr="D:\РАБОЧИЙ СТОЛ\фото в презу\Фото на конференцию\Фото на конференцию\Акция Знамя Победы, Буйская СОШ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593" y="1934936"/>
            <a:ext cx="4041320" cy="4041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ИЙ СТОЛ\фото в презу\Фото на конференцию\Фото на конференцию\Акция Своих не бросаем, Мало-Куналейская СОШ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7241" y="1911802"/>
            <a:ext cx="4087588" cy="4087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50" y="754151"/>
            <a:ext cx="11029616" cy="988332"/>
          </a:xfrm>
        </p:spPr>
        <p:txBody>
          <a:bodyPr/>
          <a:lstStyle/>
          <a:p>
            <a:r>
              <a:rPr lang="ru-RU" dirty="0" smtClean="0"/>
              <a:t>Воспитательная работа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6607" y="5445576"/>
            <a:ext cx="50210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852359"/>
                </a:solidFill>
              </a:rPr>
              <a:t>Волонтёры  </a:t>
            </a:r>
            <a:r>
              <a:rPr lang="ru-RU" sz="1500" dirty="0" err="1">
                <a:solidFill>
                  <a:srgbClr val="852359"/>
                </a:solidFill>
              </a:rPr>
              <a:t>Окино</a:t>
            </a:r>
            <a:r>
              <a:rPr lang="ru-RU" sz="1500" dirty="0">
                <a:solidFill>
                  <a:srgbClr val="852359"/>
                </a:solidFill>
              </a:rPr>
              <a:t>-Ключевской СОШ</a:t>
            </a:r>
          </a:p>
        </p:txBody>
      </p:sp>
      <p:pic>
        <p:nvPicPr>
          <p:cNvPr id="5122" name="Picture 2" descr="D:\РАБОЧИЙ СТОЛ\фото в презу\Фото на конференцию\Фото на конференцию\Волонтёры  Окино-Ключевской СО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8" y="2032906"/>
            <a:ext cx="5810414" cy="33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ЧИЙ СТОЛ\фото в презу\photo_2023-08-28_13-04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4471" y="2661558"/>
            <a:ext cx="5334000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40953" y="5445576"/>
            <a:ext cx="50210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852359"/>
                </a:solidFill>
              </a:rPr>
              <a:t>МБОУ </a:t>
            </a:r>
            <a:r>
              <a:rPr lang="ru-RU" sz="1500" dirty="0">
                <a:solidFill>
                  <a:srgbClr val="852359"/>
                </a:solidFill>
              </a:rPr>
              <a:t>"Киретская СОШ ", летний поход</a:t>
            </a:r>
          </a:p>
        </p:txBody>
      </p:sp>
    </p:spTree>
    <p:extLst>
      <p:ext uri="{BB962C8B-B14F-4D97-AF65-F5344CB8AC3E}">
        <p14:creationId xmlns:p14="http://schemas.microsoft.com/office/powerpoint/2010/main" val="24860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50" y="754151"/>
            <a:ext cx="11029616" cy="988332"/>
          </a:xfrm>
        </p:spPr>
        <p:txBody>
          <a:bodyPr/>
          <a:lstStyle/>
          <a:p>
            <a:r>
              <a:rPr lang="ru-RU" dirty="0" smtClean="0"/>
              <a:t>Воспитательная работа</a:t>
            </a:r>
            <a:endParaRPr lang="ru-RU" dirty="0"/>
          </a:p>
        </p:txBody>
      </p:sp>
      <p:pic>
        <p:nvPicPr>
          <p:cNvPr id="6146" name="Picture 2" descr="D:\РАБОЧИЙ СТОЛ\фото в презу\photo_2023-08-28_13-09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8" y="2281245"/>
            <a:ext cx="5915770" cy="3327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РАБОЧИЙ СТОЛ\фото в презу\photo_2023-08-28_13-04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15" y="2282583"/>
            <a:ext cx="5056416" cy="3390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5796" y="5768741"/>
            <a:ext cx="50210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852359"/>
                </a:solidFill>
              </a:rPr>
              <a:t>МБОУ </a:t>
            </a:r>
            <a:r>
              <a:rPr lang="ru-RU" sz="1500" dirty="0" err="1">
                <a:solidFill>
                  <a:srgbClr val="852359"/>
                </a:solidFill>
              </a:rPr>
              <a:t>Окино</a:t>
            </a:r>
            <a:r>
              <a:rPr lang="ru-RU" sz="1500" dirty="0">
                <a:solidFill>
                  <a:srgbClr val="852359"/>
                </a:solidFill>
              </a:rPr>
              <a:t>-Ключевская СОШ,  акция "Чистый пруд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1105" y="5831334"/>
            <a:ext cx="50210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852359"/>
                </a:solidFill>
              </a:rPr>
              <a:t>МБОУ 'Еланская СОШ ", акция "Мы вместе "</a:t>
            </a:r>
          </a:p>
        </p:txBody>
      </p:sp>
    </p:spTree>
    <p:extLst>
      <p:ext uri="{BB962C8B-B14F-4D97-AF65-F5344CB8AC3E}">
        <p14:creationId xmlns:p14="http://schemas.microsoft.com/office/powerpoint/2010/main" val="13825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50" y="754151"/>
            <a:ext cx="11029616" cy="988332"/>
          </a:xfrm>
        </p:spPr>
        <p:txBody>
          <a:bodyPr/>
          <a:lstStyle/>
          <a:p>
            <a:r>
              <a:rPr lang="ru-RU" dirty="0" smtClean="0"/>
              <a:t>Огэ-2023</a:t>
            </a:r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 txBox="1">
            <a:spLocks noGrp="1"/>
          </p:cNvSpPr>
          <p:nvPr>
            <p:ph idx="1"/>
          </p:nvPr>
        </p:nvSpPr>
        <p:spPr bwMode="black">
          <a:xfrm>
            <a:off x="614363" y="2205038"/>
            <a:ext cx="11028362" cy="36782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 smtClean="0">
              <a:solidFill>
                <a:srgbClr val="A62C6F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000" dirty="0" smtClean="0">
                <a:solidFill>
                  <a:srgbClr val="A62C6F"/>
                </a:solidFill>
              </a:rPr>
              <a:t> всего 314 участников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000" dirty="0" smtClean="0">
                <a:solidFill>
                  <a:srgbClr val="A62C6F"/>
                </a:solidFill>
              </a:rPr>
              <a:t>  допущены </a:t>
            </a:r>
            <a:r>
              <a:rPr lang="ru-RU" sz="3000" dirty="0">
                <a:solidFill>
                  <a:srgbClr val="A62C6F"/>
                </a:solidFill>
              </a:rPr>
              <a:t>до ГИА – </a:t>
            </a:r>
            <a:r>
              <a:rPr lang="ru-RU" sz="3000" dirty="0" smtClean="0">
                <a:solidFill>
                  <a:srgbClr val="A62C6F"/>
                </a:solidFill>
              </a:rPr>
              <a:t>308</a:t>
            </a:r>
            <a:endParaRPr lang="ru-RU" sz="3000" dirty="0">
              <a:solidFill>
                <a:srgbClr val="A62C6F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000" dirty="0" smtClean="0">
                <a:solidFill>
                  <a:srgbClr val="A62C6F"/>
                </a:solidFill>
              </a:rPr>
              <a:t>30 </a:t>
            </a:r>
            <a:r>
              <a:rPr lang="ru-RU" sz="3000" dirty="0">
                <a:solidFill>
                  <a:srgbClr val="A62C6F"/>
                </a:solidFill>
              </a:rPr>
              <a:t>участников будут пересдавать  основной экзамен в дополнительный сентябрьский </a:t>
            </a:r>
            <a:r>
              <a:rPr lang="ru-RU" sz="3000" dirty="0" smtClean="0">
                <a:solidFill>
                  <a:srgbClr val="A62C6F"/>
                </a:solidFill>
              </a:rPr>
              <a:t>этап в связи с неудовлетворительными результатами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000" dirty="0" smtClean="0">
                <a:solidFill>
                  <a:srgbClr val="A62C6F"/>
                </a:solidFill>
              </a:rPr>
              <a:t> аттестат </a:t>
            </a:r>
            <a:r>
              <a:rPr lang="ru-RU" sz="3000" dirty="0">
                <a:solidFill>
                  <a:srgbClr val="A62C6F"/>
                </a:solidFill>
              </a:rPr>
              <a:t>об основном общем образовании получили </a:t>
            </a:r>
            <a:endParaRPr lang="ru-RU" sz="3000" dirty="0" smtClean="0">
              <a:solidFill>
                <a:srgbClr val="A62C6F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solidFill>
                  <a:srgbClr val="A62C6F"/>
                </a:solidFill>
              </a:rPr>
              <a:t>278 человек</a:t>
            </a:r>
            <a:endParaRPr lang="ru-RU" sz="3000" dirty="0">
              <a:solidFill>
                <a:srgbClr val="A62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50" y="754151"/>
            <a:ext cx="11029616" cy="988332"/>
          </a:xfrm>
        </p:spPr>
        <p:txBody>
          <a:bodyPr/>
          <a:lstStyle/>
          <a:p>
            <a:r>
              <a:rPr lang="ru-RU" dirty="0"/>
              <a:t>Е</a:t>
            </a:r>
            <a:r>
              <a:rPr lang="ru-RU" dirty="0" smtClean="0"/>
              <a:t>гэ-2023</a:t>
            </a:r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 txBox="1">
            <a:spLocks noGrp="1"/>
          </p:cNvSpPr>
          <p:nvPr>
            <p:ph idx="1"/>
          </p:nvPr>
        </p:nvSpPr>
        <p:spPr bwMode="black">
          <a:xfrm>
            <a:off x="614363" y="2205038"/>
            <a:ext cx="11028362" cy="36782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 smtClean="0">
              <a:solidFill>
                <a:srgbClr val="A62C6F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000" dirty="0" smtClean="0">
                <a:solidFill>
                  <a:srgbClr val="A62C6F"/>
                </a:solidFill>
              </a:rPr>
              <a:t>всего 92 участника внесено в РИС «Планирование ЕГЭ»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000" dirty="0" smtClean="0">
                <a:solidFill>
                  <a:srgbClr val="A62C6F"/>
                </a:solidFill>
              </a:rPr>
              <a:t> из них 3 выпускника прошлых лет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000" dirty="0" smtClean="0">
                <a:solidFill>
                  <a:srgbClr val="A62C6F"/>
                </a:solidFill>
              </a:rPr>
              <a:t>89 выпускников текущего года</a:t>
            </a:r>
            <a:endParaRPr lang="ru-RU" sz="3000" dirty="0">
              <a:solidFill>
                <a:srgbClr val="A62C6F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000" dirty="0" smtClean="0">
                <a:solidFill>
                  <a:srgbClr val="A62C6F"/>
                </a:solidFill>
              </a:rPr>
              <a:t> 2 участника не преодолели минимальный порог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000" dirty="0" smtClean="0">
                <a:solidFill>
                  <a:srgbClr val="A62C6F"/>
                </a:solidFill>
              </a:rPr>
              <a:t> аттестат о среднем общем </a:t>
            </a:r>
            <a:r>
              <a:rPr lang="ru-RU" sz="3000" dirty="0">
                <a:solidFill>
                  <a:srgbClr val="A62C6F"/>
                </a:solidFill>
              </a:rPr>
              <a:t>образовании получили </a:t>
            </a:r>
            <a:endParaRPr lang="ru-RU" sz="3000" dirty="0" smtClean="0">
              <a:solidFill>
                <a:srgbClr val="A62C6F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solidFill>
                  <a:srgbClr val="A62C6F"/>
                </a:solidFill>
              </a:rPr>
              <a:t>87 человек</a:t>
            </a:r>
            <a:endParaRPr lang="ru-RU" sz="3000" dirty="0">
              <a:solidFill>
                <a:srgbClr val="A62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НОВЫЙ УЧЕБНЫЙ ГОД</a:t>
            </a: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 txBox="1">
            <a:spLocks/>
          </p:cNvSpPr>
          <p:nvPr/>
        </p:nvSpPr>
        <p:spPr bwMode="black">
          <a:xfrm>
            <a:off x="742950" y="3314700"/>
            <a:ext cx="10805583" cy="280034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 smtClean="0">
              <a:solidFill>
                <a:srgbClr val="FFFFFF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 smtClean="0">
              <a:solidFill>
                <a:srgbClr val="FFFFFF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 smtClean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>
                <a:solidFill>
                  <a:schemeClr val="bg1"/>
                </a:solidFill>
              </a:rPr>
              <a:t>БОЛЕЕ  3000 ДЕТЕЙ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60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>
                <a:solidFill>
                  <a:schemeClr val="bg1"/>
                </a:solidFill>
              </a:rPr>
              <a:t>46 </a:t>
            </a:r>
            <a:r>
              <a:rPr lang="ru-RU" sz="6000" dirty="0">
                <a:solidFill>
                  <a:schemeClr val="bg1"/>
                </a:solidFill>
              </a:rPr>
              <a:t>образовательных организаций </a:t>
            </a:r>
            <a:endParaRPr lang="ru-RU" sz="6000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Медалисты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971761"/>
              </p:ext>
            </p:extLst>
          </p:nvPr>
        </p:nvGraphicFramePr>
        <p:xfrm>
          <a:off x="1616528" y="2008415"/>
          <a:ext cx="9176658" cy="4066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9207"/>
                <a:gridCol w="1394435"/>
                <a:gridCol w="1634555"/>
                <a:gridCol w="4368461"/>
              </a:tblGrid>
              <a:tr h="58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Федотова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Викторовна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МБОУ "Новосретенская СОШ"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</a:tr>
              <a:tr h="726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Ткачева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Кристина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Евгеньевна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МБОУ "Бичурская СОШ №</a:t>
                      </a:r>
                      <a:r>
                        <a:rPr lang="ru-RU" sz="1200" dirty="0">
                          <a:effectLst/>
                        </a:rPr>
                        <a:t>4 имени Героя Советского Союза Соломенникова Е.И."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</a:tr>
              <a:tr h="435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Антонова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Ярослава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Алексеевна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МБОУ "Бичурская СОШ №</a:t>
                      </a:r>
                      <a:r>
                        <a:rPr lang="ru-RU" sz="1200" dirty="0">
                          <a:effectLst/>
                        </a:rPr>
                        <a:t>2"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</a:tr>
              <a:tr h="435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Наумова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Дарья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Константиновна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МБОУ "Бичурская СОШ № </a:t>
                      </a:r>
                      <a:r>
                        <a:rPr lang="ru-RU" sz="1200" dirty="0">
                          <a:effectLst/>
                        </a:rPr>
                        <a:t>1"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</a:tr>
              <a:tr h="435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Селиванов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Артём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Евгеньевич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МБОУ "Бичурская СОШ № </a:t>
                      </a:r>
                      <a:r>
                        <a:rPr lang="ru-RU" sz="1200" dirty="0">
                          <a:effectLst/>
                        </a:rPr>
                        <a:t>1"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</a:tr>
              <a:tr h="435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Селиванова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Елизавета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Андреевна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МБОУ</a:t>
                      </a:r>
                      <a:r>
                        <a:rPr lang="ru-RU" sz="1200" baseline="0" dirty="0" smtClean="0">
                          <a:effectLst/>
                        </a:rPr>
                        <a:t>  </a:t>
                      </a:r>
                      <a:r>
                        <a:rPr lang="ru-RU" sz="1200" dirty="0" smtClean="0">
                          <a:effectLst/>
                        </a:rPr>
                        <a:t>"Бичурская СОШ № </a:t>
                      </a:r>
                      <a:r>
                        <a:rPr lang="ru-RU" sz="1200" dirty="0">
                          <a:effectLst/>
                        </a:rPr>
                        <a:t>1"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</a:tr>
              <a:tr h="435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Тимофеева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Владимировна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МБОУ  </a:t>
                      </a:r>
                      <a:r>
                        <a:rPr lang="ru-RU" sz="1200" dirty="0">
                          <a:effectLst/>
                        </a:rPr>
                        <a:t>"Бичурская </a:t>
                      </a:r>
                      <a:r>
                        <a:rPr lang="ru-RU" sz="1200" dirty="0" smtClean="0">
                          <a:effectLst/>
                        </a:rPr>
                        <a:t>СОШ № </a:t>
                      </a:r>
                      <a:r>
                        <a:rPr lang="ru-RU" sz="1200" dirty="0">
                          <a:effectLst/>
                        </a:rPr>
                        <a:t>1"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</a:tr>
              <a:tr h="58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Никольская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Софья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Анатольевна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МБОУ "Потанинская СОШ"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69" marR="108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9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Достижения и победы в конкурсах</a:t>
            </a: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733592" y="2332896"/>
            <a:ext cx="11029615" cy="3678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rgbClr val="A62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Достижения и победы в конкурсах</a:t>
            </a: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733592" y="2332896"/>
            <a:ext cx="11029615" cy="3678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rgbClr val="A62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A62C6F"/>
              </a:solidFill>
            </a:endParaRPr>
          </a:p>
          <a:p>
            <a:r>
              <a:rPr lang="ru-RU" dirty="0" smtClean="0">
                <a:solidFill>
                  <a:srgbClr val="A62C6F"/>
                </a:solidFill>
              </a:rPr>
              <a:t>«</a:t>
            </a:r>
            <a:r>
              <a:rPr lang="ru-RU" sz="2000" dirty="0" smtClean="0">
                <a:solidFill>
                  <a:srgbClr val="A62C6F"/>
                </a:solidFill>
              </a:rPr>
              <a:t>Современная школа» - открылись «Точки роста» в МБОУ «</a:t>
            </a:r>
            <a:r>
              <a:rPr lang="ru-RU" sz="2000" dirty="0" err="1" smtClean="0">
                <a:solidFill>
                  <a:srgbClr val="A62C6F"/>
                </a:solidFill>
              </a:rPr>
              <a:t>Бичурской</a:t>
            </a:r>
            <a:r>
              <a:rPr lang="ru-RU" sz="2000" dirty="0" smtClean="0">
                <a:solidFill>
                  <a:srgbClr val="A62C6F"/>
                </a:solidFill>
              </a:rPr>
              <a:t> СОШ №3», МБОУ «</a:t>
            </a:r>
            <a:r>
              <a:rPr lang="ru-RU" sz="2000" dirty="0" err="1" smtClean="0">
                <a:solidFill>
                  <a:srgbClr val="A62C6F"/>
                </a:solidFill>
              </a:rPr>
              <a:t>Буйской</a:t>
            </a:r>
            <a:r>
              <a:rPr lang="ru-RU" sz="2000" dirty="0" smtClean="0">
                <a:solidFill>
                  <a:srgbClr val="A62C6F"/>
                </a:solidFill>
              </a:rPr>
              <a:t>», «</a:t>
            </a:r>
            <a:r>
              <a:rPr lang="ru-RU" sz="2000" dirty="0" err="1" smtClean="0">
                <a:solidFill>
                  <a:srgbClr val="A62C6F"/>
                </a:solidFill>
              </a:rPr>
              <a:t>Гочитской</a:t>
            </a:r>
            <a:r>
              <a:rPr lang="ru-RU" sz="2000" dirty="0" smtClean="0">
                <a:solidFill>
                  <a:srgbClr val="A62C6F"/>
                </a:solidFill>
              </a:rPr>
              <a:t>», «Еланской», «</a:t>
            </a:r>
            <a:r>
              <a:rPr lang="ru-RU" sz="2000" dirty="0" err="1" smtClean="0">
                <a:solidFill>
                  <a:srgbClr val="A62C6F"/>
                </a:solidFill>
              </a:rPr>
              <a:t>Потанинской</a:t>
            </a:r>
            <a:r>
              <a:rPr lang="ru-RU" sz="2000" dirty="0" smtClean="0">
                <a:solidFill>
                  <a:srgbClr val="A62C6F"/>
                </a:solidFill>
              </a:rPr>
              <a:t> СОШ»</a:t>
            </a:r>
          </a:p>
          <a:p>
            <a:r>
              <a:rPr lang="ru-RU" sz="2000" dirty="0" smtClean="0">
                <a:solidFill>
                  <a:srgbClr val="A62C6F"/>
                </a:solidFill>
              </a:rPr>
              <a:t>«Успех каждого ребенка» - победили программы дополнительного образования </a:t>
            </a:r>
            <a:r>
              <a:rPr lang="ru-RU" sz="2000" dirty="0">
                <a:solidFill>
                  <a:srgbClr val="A62C6F"/>
                </a:solidFill>
              </a:rPr>
              <a:t>МБОУ «</a:t>
            </a:r>
            <a:r>
              <a:rPr lang="ru-RU" sz="2000" dirty="0" err="1">
                <a:solidFill>
                  <a:srgbClr val="A62C6F"/>
                </a:solidFill>
              </a:rPr>
              <a:t>Бичурской</a:t>
            </a:r>
            <a:r>
              <a:rPr lang="ru-RU" sz="2000" dirty="0">
                <a:solidFill>
                  <a:srgbClr val="A62C6F"/>
                </a:solidFill>
              </a:rPr>
              <a:t> СОШ №3», МБОУ «</a:t>
            </a:r>
            <a:r>
              <a:rPr lang="ru-RU" sz="2000" dirty="0" err="1">
                <a:solidFill>
                  <a:srgbClr val="A62C6F"/>
                </a:solidFill>
              </a:rPr>
              <a:t>Бичурской</a:t>
            </a:r>
            <a:r>
              <a:rPr lang="ru-RU" sz="2000" dirty="0">
                <a:solidFill>
                  <a:srgbClr val="A62C6F"/>
                </a:solidFill>
              </a:rPr>
              <a:t> СОШ </a:t>
            </a:r>
            <a:r>
              <a:rPr lang="ru-RU" sz="2000" dirty="0" smtClean="0">
                <a:solidFill>
                  <a:srgbClr val="A62C6F"/>
                </a:solidFill>
              </a:rPr>
              <a:t>№5», МБОУ </a:t>
            </a:r>
            <a:r>
              <a:rPr lang="ru-RU" sz="2000" dirty="0">
                <a:solidFill>
                  <a:srgbClr val="A62C6F"/>
                </a:solidFill>
              </a:rPr>
              <a:t>«Еланской», </a:t>
            </a:r>
            <a:r>
              <a:rPr lang="ru-RU" sz="2000" dirty="0" smtClean="0">
                <a:solidFill>
                  <a:srgbClr val="A62C6F"/>
                </a:solidFill>
              </a:rPr>
              <a:t>«Мало-</a:t>
            </a:r>
            <a:r>
              <a:rPr lang="ru-RU" sz="2000" dirty="0" err="1" smtClean="0">
                <a:solidFill>
                  <a:srgbClr val="A62C6F"/>
                </a:solidFill>
              </a:rPr>
              <a:t>Куналейской</a:t>
            </a:r>
            <a:r>
              <a:rPr lang="ru-RU" sz="2000" dirty="0" smtClean="0">
                <a:solidFill>
                  <a:srgbClr val="A62C6F"/>
                </a:solidFill>
              </a:rPr>
              <a:t> СОШ» и МАОУ ДО «Бичурская ДЮСШ»</a:t>
            </a:r>
          </a:p>
          <a:p>
            <a:r>
              <a:rPr lang="ru-RU" sz="2000" dirty="0" smtClean="0">
                <a:solidFill>
                  <a:srgbClr val="A62C6F"/>
                </a:solidFill>
              </a:rPr>
              <a:t>«Цифровая образовательная среда» - поступило оборудование в МБОУ «Еланская», «Киретская», «Буйская», «Мало-Куналейская», </a:t>
            </a:r>
            <a:r>
              <a:rPr lang="ru-RU" sz="2000" dirty="0" err="1" smtClean="0">
                <a:solidFill>
                  <a:srgbClr val="A62C6F"/>
                </a:solidFill>
              </a:rPr>
              <a:t>Окино</a:t>
            </a:r>
            <a:r>
              <a:rPr lang="ru-RU" sz="2000" dirty="0" smtClean="0">
                <a:solidFill>
                  <a:srgbClr val="A62C6F"/>
                </a:solidFill>
              </a:rPr>
              <a:t>-Ключевская СОШ и МБОУ «Верхне-</a:t>
            </a:r>
            <a:r>
              <a:rPr lang="ru-RU" sz="2000" dirty="0">
                <a:solidFill>
                  <a:srgbClr val="A62C6F"/>
                </a:solidFill>
              </a:rPr>
              <a:t>М</a:t>
            </a:r>
            <a:r>
              <a:rPr lang="ru-RU" sz="2000" dirty="0" smtClean="0">
                <a:solidFill>
                  <a:srgbClr val="A62C6F"/>
                </a:solidFill>
              </a:rPr>
              <a:t>ангиртуйская ООШ»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1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Дошкольное образование </a:t>
            </a:r>
            <a:endParaRPr lang="ru-RU" dirty="0"/>
          </a:p>
        </p:txBody>
      </p:sp>
      <p:pic>
        <p:nvPicPr>
          <p:cNvPr id="2050" name="Picture 2" descr="D:\РАБОЧИЙ СТОЛ\фото в презу\В библиоте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2" y="2066882"/>
            <a:ext cx="5442856" cy="4082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\фото в презу\играем спектакль Огоне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9489" y="1911224"/>
            <a:ext cx="3318782" cy="4425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4" y="6326935"/>
            <a:ext cx="2799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852359"/>
                </a:solidFill>
              </a:rPr>
              <a:t>Спектакль д/с «Огонек»</a:t>
            </a:r>
            <a:endParaRPr lang="ru-RU" sz="1500" dirty="0">
              <a:solidFill>
                <a:srgbClr val="8523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186" y="6165353"/>
            <a:ext cx="2799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852359"/>
                </a:solidFill>
              </a:rPr>
              <a:t>В библиотеке </a:t>
            </a:r>
            <a:endParaRPr lang="ru-RU" sz="1500" dirty="0">
              <a:solidFill>
                <a:srgbClr val="852359"/>
              </a:solidFill>
            </a:endParaRPr>
          </a:p>
        </p:txBody>
      </p:sp>
      <p:pic>
        <p:nvPicPr>
          <p:cNvPr id="2052" name="Picture 4" descr="D:\РАБОЧИЙ СТОЛ\фото в презу\будущие военны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8416" y="2091374"/>
            <a:ext cx="3024868" cy="4033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11015" y="6186738"/>
            <a:ext cx="2799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852359"/>
                </a:solidFill>
              </a:rPr>
              <a:t>Будущие военные </a:t>
            </a:r>
            <a:endParaRPr lang="ru-RU" sz="1500" dirty="0">
              <a:solidFill>
                <a:srgbClr val="852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Дошкольное образование </a:t>
            </a:r>
          </a:p>
        </p:txBody>
      </p:sp>
      <p:pic>
        <p:nvPicPr>
          <p:cNvPr id="3074" name="Picture 2" descr="D:\РАБОЧИЙ СТОЛ\фото в презу\Участники Олимпиады Успешный дошкольник 2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0" y="1794962"/>
            <a:ext cx="4879922" cy="365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197" y="5497896"/>
            <a:ext cx="50210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852359"/>
                </a:solidFill>
              </a:rPr>
              <a:t>Участники Олимпиады </a:t>
            </a:r>
            <a:r>
              <a:rPr lang="ru-RU" sz="1500" dirty="0" smtClean="0">
                <a:solidFill>
                  <a:srgbClr val="852359"/>
                </a:solidFill>
              </a:rPr>
              <a:t>«Успешный дошкольник-2023»</a:t>
            </a:r>
            <a:endParaRPr lang="ru-RU" sz="1500" dirty="0">
              <a:solidFill>
                <a:srgbClr val="852359"/>
              </a:solidFill>
            </a:endParaRPr>
          </a:p>
        </p:txBody>
      </p:sp>
      <p:pic>
        <p:nvPicPr>
          <p:cNvPr id="3075" name="Picture 3" descr="D:\РАБОЧИЙ СТОЛ\фото в презу\наши подел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480" y="2300023"/>
            <a:ext cx="3107870" cy="414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ИЙ СТОЛ\фото в презу\в уголке природ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50" y="3514671"/>
            <a:ext cx="3875338" cy="290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инфраструктура</a:t>
            </a:r>
            <a:endParaRPr lang="ru-RU" dirty="0"/>
          </a:p>
        </p:txBody>
      </p:sp>
      <p:pic>
        <p:nvPicPr>
          <p:cNvPr id="5" name="Графический объект 4" descr="Контрольный список">
            <a:extLst>
              <a:ext uri="{FF2B5EF4-FFF2-40B4-BE49-F238E27FC236}">
                <a16:creationId xmlns="" xmlns:a16="http://schemas.microsoft.com/office/drawing/2014/main" id="{DEF978AA-586E-4790-8E74-51E8F5CE4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4074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rgbClr val="903163"/>
                </a:solidFill>
              </a:rPr>
              <a:t>6 073 739  руб. - на  подготовку образовательных организаций к новому учебному году  в 2023 году</a:t>
            </a:r>
          </a:p>
          <a:p>
            <a:r>
              <a:rPr lang="ru-RU" sz="2400" dirty="0" smtClean="0">
                <a:solidFill>
                  <a:srgbClr val="903163"/>
                </a:solidFill>
              </a:rPr>
              <a:t>Детский сад  «Березка» </a:t>
            </a:r>
            <a:r>
              <a:rPr lang="ru-RU" sz="2400" dirty="0">
                <a:solidFill>
                  <a:srgbClr val="903163"/>
                </a:solidFill>
              </a:rPr>
              <a:t>–   600 </a:t>
            </a:r>
            <a:r>
              <a:rPr lang="ru-RU" sz="2400" dirty="0" smtClean="0">
                <a:solidFill>
                  <a:srgbClr val="903163"/>
                </a:solidFill>
              </a:rPr>
              <a:t>000. </a:t>
            </a:r>
            <a:r>
              <a:rPr lang="ru-RU" sz="2400" dirty="0">
                <a:solidFill>
                  <a:srgbClr val="903163"/>
                </a:solidFill>
              </a:rPr>
              <a:t>руб., </a:t>
            </a:r>
            <a:endParaRPr lang="ru-RU" sz="2400" dirty="0" smtClean="0">
              <a:solidFill>
                <a:srgbClr val="903163"/>
              </a:solidFill>
            </a:endParaRPr>
          </a:p>
          <a:p>
            <a:r>
              <a:rPr lang="ru-RU" sz="2400" dirty="0" smtClean="0">
                <a:solidFill>
                  <a:srgbClr val="903163"/>
                </a:solidFill>
              </a:rPr>
              <a:t>Детский сад «Ягодка» </a:t>
            </a:r>
            <a:r>
              <a:rPr lang="ru-RU" sz="2400" dirty="0">
                <a:solidFill>
                  <a:srgbClr val="903163"/>
                </a:solidFill>
              </a:rPr>
              <a:t>- </a:t>
            </a:r>
            <a:r>
              <a:rPr lang="ru-RU" sz="2400" dirty="0" smtClean="0">
                <a:solidFill>
                  <a:srgbClr val="903163"/>
                </a:solidFill>
              </a:rPr>
              <a:t>50 000 руб.,</a:t>
            </a:r>
          </a:p>
          <a:p>
            <a:r>
              <a:rPr lang="ru-RU" sz="2400" dirty="0" smtClean="0">
                <a:solidFill>
                  <a:srgbClr val="903163"/>
                </a:solidFill>
              </a:rPr>
              <a:t>Детский сад  «Рябинка» </a:t>
            </a:r>
            <a:r>
              <a:rPr lang="ru-RU" sz="2400" dirty="0">
                <a:solidFill>
                  <a:srgbClr val="903163"/>
                </a:solidFill>
              </a:rPr>
              <a:t>-  1 </a:t>
            </a:r>
            <a:r>
              <a:rPr lang="ru-RU" sz="2400" dirty="0" smtClean="0">
                <a:solidFill>
                  <a:srgbClr val="903163"/>
                </a:solidFill>
              </a:rPr>
              <a:t>078 </a:t>
            </a:r>
            <a:r>
              <a:rPr lang="ru-RU" sz="2400" dirty="0">
                <a:solidFill>
                  <a:srgbClr val="903163"/>
                </a:solidFill>
              </a:rPr>
              <a:t>040   руб., </a:t>
            </a:r>
            <a:endParaRPr lang="ru-RU" sz="2400" dirty="0" smtClean="0">
              <a:solidFill>
                <a:srgbClr val="903163"/>
              </a:solidFill>
            </a:endParaRPr>
          </a:p>
          <a:p>
            <a:r>
              <a:rPr lang="ru-RU" sz="2400" dirty="0" smtClean="0">
                <a:solidFill>
                  <a:srgbClr val="903163"/>
                </a:solidFill>
              </a:rPr>
              <a:t>Детский сад «</a:t>
            </a:r>
            <a:r>
              <a:rPr lang="ru-RU" sz="2400" dirty="0" err="1" smtClean="0">
                <a:solidFill>
                  <a:srgbClr val="903163"/>
                </a:solidFill>
              </a:rPr>
              <a:t>Туяна</a:t>
            </a:r>
            <a:r>
              <a:rPr lang="ru-RU" sz="2400" dirty="0" smtClean="0">
                <a:solidFill>
                  <a:srgbClr val="903163"/>
                </a:solidFill>
              </a:rPr>
              <a:t>» - 363 99 руб.,</a:t>
            </a:r>
          </a:p>
          <a:p>
            <a:r>
              <a:rPr lang="ru-RU" sz="2400" dirty="0" smtClean="0">
                <a:solidFill>
                  <a:srgbClr val="903163"/>
                </a:solidFill>
              </a:rPr>
              <a:t>Детский сад «Багульник» </a:t>
            </a:r>
            <a:r>
              <a:rPr lang="ru-RU" sz="2400" dirty="0">
                <a:solidFill>
                  <a:srgbClr val="903163"/>
                </a:solidFill>
              </a:rPr>
              <a:t>-1 </a:t>
            </a:r>
            <a:r>
              <a:rPr lang="ru-RU" sz="2400" dirty="0" smtClean="0">
                <a:solidFill>
                  <a:srgbClr val="903163"/>
                </a:solidFill>
              </a:rPr>
              <a:t>209 402 руб.,</a:t>
            </a:r>
          </a:p>
          <a:p>
            <a:r>
              <a:rPr lang="ru-RU" sz="2400" dirty="0" smtClean="0">
                <a:solidFill>
                  <a:srgbClr val="903163"/>
                </a:solidFill>
              </a:rPr>
              <a:t>Детский сад  «Колокольчик» – 64 000 руб.,</a:t>
            </a:r>
          </a:p>
          <a:p>
            <a:r>
              <a:rPr lang="ru-RU" sz="2400" dirty="0" err="1" smtClean="0">
                <a:solidFill>
                  <a:srgbClr val="903163"/>
                </a:solidFill>
              </a:rPr>
              <a:t>Дабатуйская</a:t>
            </a:r>
            <a:r>
              <a:rPr lang="ru-RU" sz="2400" dirty="0" smtClean="0">
                <a:solidFill>
                  <a:srgbClr val="903163"/>
                </a:solidFill>
              </a:rPr>
              <a:t> </a:t>
            </a:r>
            <a:r>
              <a:rPr lang="ru-RU" sz="2400" dirty="0">
                <a:solidFill>
                  <a:srgbClr val="903163"/>
                </a:solidFill>
              </a:rPr>
              <a:t>НОШ  - 250 </a:t>
            </a:r>
            <a:r>
              <a:rPr lang="ru-RU" sz="2400" dirty="0" smtClean="0">
                <a:solidFill>
                  <a:srgbClr val="903163"/>
                </a:solidFill>
              </a:rPr>
              <a:t>000  </a:t>
            </a:r>
            <a:r>
              <a:rPr lang="ru-RU" sz="2400" dirty="0">
                <a:solidFill>
                  <a:srgbClr val="903163"/>
                </a:solidFill>
              </a:rPr>
              <a:t>руб., </a:t>
            </a:r>
            <a:endParaRPr lang="ru-RU" sz="2400" dirty="0" smtClean="0">
              <a:solidFill>
                <a:srgbClr val="903163"/>
              </a:solidFill>
            </a:endParaRPr>
          </a:p>
          <a:p>
            <a:r>
              <a:rPr lang="ru-RU" sz="2400" dirty="0" err="1">
                <a:solidFill>
                  <a:srgbClr val="903163"/>
                </a:solidFill>
              </a:rPr>
              <a:t>Харлунская</a:t>
            </a:r>
            <a:r>
              <a:rPr lang="ru-RU" sz="2400" dirty="0">
                <a:solidFill>
                  <a:srgbClr val="903163"/>
                </a:solidFill>
              </a:rPr>
              <a:t> НОШ»  - </a:t>
            </a:r>
            <a:r>
              <a:rPr lang="ru-RU" sz="2400" dirty="0" smtClean="0">
                <a:solidFill>
                  <a:srgbClr val="903163"/>
                </a:solidFill>
              </a:rPr>
              <a:t>264 444 </a:t>
            </a:r>
            <a:r>
              <a:rPr lang="ru-RU" sz="2400" dirty="0">
                <a:solidFill>
                  <a:srgbClr val="903163"/>
                </a:solidFill>
              </a:rPr>
              <a:t>руб</a:t>
            </a:r>
            <a:r>
              <a:rPr lang="ru-RU" sz="2400" dirty="0" smtClean="0">
                <a:solidFill>
                  <a:srgbClr val="903163"/>
                </a:solidFill>
              </a:rPr>
              <a:t>.,</a:t>
            </a:r>
          </a:p>
          <a:p>
            <a:r>
              <a:rPr lang="ru-RU" sz="2400" dirty="0" err="1">
                <a:solidFill>
                  <a:srgbClr val="903163"/>
                </a:solidFill>
              </a:rPr>
              <a:t>Верхне</a:t>
            </a:r>
            <a:r>
              <a:rPr lang="ru-RU" sz="2400" dirty="0">
                <a:solidFill>
                  <a:srgbClr val="903163"/>
                </a:solidFill>
              </a:rPr>
              <a:t> – Мангиртуйская ООШ  -  </a:t>
            </a:r>
            <a:r>
              <a:rPr lang="ru-RU" sz="2400" dirty="0" smtClean="0">
                <a:solidFill>
                  <a:srgbClr val="903163"/>
                </a:solidFill>
              </a:rPr>
              <a:t>600 00 </a:t>
            </a:r>
            <a:r>
              <a:rPr lang="ru-RU" sz="2400" dirty="0">
                <a:solidFill>
                  <a:srgbClr val="903163"/>
                </a:solidFill>
              </a:rPr>
              <a:t>руб., </a:t>
            </a:r>
            <a:endParaRPr lang="ru-RU" sz="2400" dirty="0" smtClean="0">
              <a:solidFill>
                <a:srgbClr val="903163"/>
              </a:solidFill>
            </a:endParaRPr>
          </a:p>
          <a:p>
            <a:r>
              <a:rPr lang="ru-RU" sz="2400" dirty="0" err="1" smtClean="0">
                <a:solidFill>
                  <a:srgbClr val="903163"/>
                </a:solidFill>
              </a:rPr>
              <a:t>Окино</a:t>
            </a:r>
            <a:r>
              <a:rPr lang="ru-RU" sz="2400" dirty="0" smtClean="0">
                <a:solidFill>
                  <a:srgbClr val="903163"/>
                </a:solidFill>
              </a:rPr>
              <a:t>-Ключевская – 641 780 руб., </a:t>
            </a:r>
          </a:p>
          <a:p>
            <a:r>
              <a:rPr lang="ru-RU" sz="2400" dirty="0" err="1" smtClean="0">
                <a:solidFill>
                  <a:srgbClr val="903163"/>
                </a:solidFill>
              </a:rPr>
              <a:t>Гочитская</a:t>
            </a:r>
            <a:r>
              <a:rPr lang="ru-RU" sz="2400" dirty="0" smtClean="0">
                <a:solidFill>
                  <a:srgbClr val="903163"/>
                </a:solidFill>
              </a:rPr>
              <a:t> </a:t>
            </a:r>
            <a:r>
              <a:rPr lang="ru-RU" sz="2400" dirty="0">
                <a:solidFill>
                  <a:srgbClr val="903163"/>
                </a:solidFill>
              </a:rPr>
              <a:t>СОШ- </a:t>
            </a:r>
            <a:r>
              <a:rPr lang="ru-RU" sz="2400" dirty="0" smtClean="0">
                <a:solidFill>
                  <a:srgbClr val="903163"/>
                </a:solidFill>
              </a:rPr>
              <a:t>564 155  </a:t>
            </a:r>
            <a:r>
              <a:rPr lang="ru-RU" sz="2400" dirty="0">
                <a:solidFill>
                  <a:srgbClr val="903163"/>
                </a:solidFill>
              </a:rPr>
              <a:t>руб</a:t>
            </a:r>
            <a:r>
              <a:rPr lang="ru-RU" sz="2400" dirty="0" smtClean="0">
                <a:solidFill>
                  <a:srgbClr val="903163"/>
                </a:solidFill>
              </a:rPr>
              <a:t>.,</a:t>
            </a:r>
          </a:p>
          <a:p>
            <a:r>
              <a:rPr lang="ru-RU" sz="2400" dirty="0" smtClean="0">
                <a:solidFill>
                  <a:srgbClr val="903163"/>
                </a:solidFill>
              </a:rPr>
              <a:t>Бичурская </a:t>
            </a:r>
            <a:r>
              <a:rPr lang="ru-RU" sz="2400" dirty="0">
                <a:solidFill>
                  <a:srgbClr val="903163"/>
                </a:solidFill>
              </a:rPr>
              <a:t>СОШ №1 – </a:t>
            </a:r>
            <a:r>
              <a:rPr lang="ru-RU" sz="2400" dirty="0" smtClean="0">
                <a:solidFill>
                  <a:srgbClr val="903163"/>
                </a:solidFill>
              </a:rPr>
              <a:t>380 000 руб</a:t>
            </a:r>
            <a:r>
              <a:rPr lang="ru-RU" sz="2400" dirty="0">
                <a:solidFill>
                  <a:srgbClr val="903163"/>
                </a:solidFill>
              </a:rPr>
              <a:t>., </a:t>
            </a:r>
            <a:endParaRPr lang="ru-RU" sz="2400" dirty="0" smtClean="0">
              <a:solidFill>
                <a:srgbClr val="903163"/>
              </a:solidFill>
            </a:endParaRPr>
          </a:p>
          <a:p>
            <a:r>
              <a:rPr lang="ru-RU" sz="2400" dirty="0" err="1" smtClean="0">
                <a:solidFill>
                  <a:srgbClr val="903163"/>
                </a:solidFill>
              </a:rPr>
              <a:t>Шибертуйская</a:t>
            </a:r>
            <a:r>
              <a:rPr lang="ru-RU" sz="2400" dirty="0" smtClean="0">
                <a:solidFill>
                  <a:srgbClr val="903163"/>
                </a:solidFill>
              </a:rPr>
              <a:t> </a:t>
            </a:r>
            <a:r>
              <a:rPr lang="ru-RU" sz="2400" dirty="0">
                <a:solidFill>
                  <a:srgbClr val="903163"/>
                </a:solidFill>
              </a:rPr>
              <a:t>СОШ  - </a:t>
            </a:r>
            <a:r>
              <a:rPr lang="ru-RU" sz="2400" dirty="0" smtClean="0">
                <a:solidFill>
                  <a:srgbClr val="903163"/>
                </a:solidFill>
              </a:rPr>
              <a:t>76 000 руб.</a:t>
            </a:r>
            <a:endParaRPr lang="ru-RU" sz="2400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A62C6F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903163"/>
                </a:solidFill>
              </a:rPr>
              <a:t>обеспечены бесплатным горячим </a:t>
            </a:r>
            <a:r>
              <a:rPr lang="ru-RU" dirty="0" smtClean="0">
                <a:solidFill>
                  <a:srgbClr val="903163"/>
                </a:solidFill>
              </a:rPr>
              <a:t>питанием:</a:t>
            </a:r>
          </a:p>
          <a:p>
            <a:r>
              <a:rPr lang="ru-RU" dirty="0" smtClean="0">
                <a:solidFill>
                  <a:srgbClr val="903163"/>
                </a:solidFill>
              </a:rPr>
              <a:t>с </a:t>
            </a:r>
            <a:r>
              <a:rPr lang="ru-RU" dirty="0">
                <a:solidFill>
                  <a:srgbClr val="903163"/>
                </a:solidFill>
              </a:rPr>
              <a:t>1-4 класс </a:t>
            </a:r>
            <a:r>
              <a:rPr lang="ru-RU" dirty="0" smtClean="0">
                <a:solidFill>
                  <a:srgbClr val="903163"/>
                </a:solidFill>
              </a:rPr>
              <a:t>1153 </a:t>
            </a:r>
            <a:r>
              <a:rPr lang="ru-RU" dirty="0">
                <a:solidFill>
                  <a:srgbClr val="903163"/>
                </a:solidFill>
              </a:rPr>
              <a:t>ребенка </a:t>
            </a:r>
            <a:endParaRPr lang="ru-RU" dirty="0" smtClean="0">
              <a:solidFill>
                <a:srgbClr val="903163"/>
              </a:solidFill>
            </a:endParaRPr>
          </a:p>
          <a:p>
            <a:r>
              <a:rPr lang="ru-RU" dirty="0" smtClean="0">
                <a:solidFill>
                  <a:srgbClr val="903163"/>
                </a:solidFill>
              </a:rPr>
              <a:t>с 5-11 </a:t>
            </a:r>
            <a:r>
              <a:rPr lang="ru-RU" dirty="0">
                <a:solidFill>
                  <a:srgbClr val="903163"/>
                </a:solidFill>
              </a:rPr>
              <a:t>класс </a:t>
            </a:r>
            <a:r>
              <a:rPr lang="ru-RU" dirty="0" smtClean="0">
                <a:solidFill>
                  <a:srgbClr val="903163"/>
                </a:solidFill>
              </a:rPr>
              <a:t>1352 </a:t>
            </a:r>
            <a:r>
              <a:rPr lang="ru-RU" dirty="0">
                <a:solidFill>
                  <a:srgbClr val="903163"/>
                </a:solidFill>
              </a:rPr>
              <a:t>ребенка </a:t>
            </a:r>
            <a:r>
              <a:rPr lang="ru-RU" dirty="0" smtClean="0">
                <a:solidFill>
                  <a:srgbClr val="903163"/>
                </a:solidFill>
              </a:rPr>
              <a:t>(льготная категория) </a:t>
            </a:r>
          </a:p>
          <a:p>
            <a:r>
              <a:rPr lang="ru-RU" dirty="0" smtClean="0">
                <a:solidFill>
                  <a:srgbClr val="903163"/>
                </a:solidFill>
              </a:rPr>
              <a:t>93 ребенка с ограниченными возможностями здоровья (двухразовое питание)</a:t>
            </a:r>
          </a:p>
          <a:p>
            <a:r>
              <a:rPr lang="ru-RU" dirty="0" smtClean="0">
                <a:solidFill>
                  <a:srgbClr val="903163"/>
                </a:solidFill>
              </a:rPr>
              <a:t>37 детей  - инвалидов с ОВЗ, обучающихся на дому – получают компенсацию в размере 155 руб. в день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 детей</a:t>
            </a:r>
            <a:endParaRPr lang="ru-RU" dirty="0"/>
          </a:p>
        </p:txBody>
      </p:sp>
      <p:pic>
        <p:nvPicPr>
          <p:cNvPr id="4" name="Графический объект 8" descr="Голова с шестеренками">
            <a:extLst>
              <a:ext uri="{FF2B5EF4-FFF2-40B4-BE49-F238E27FC236}">
                <a16:creationId xmlns="" xmlns:a16="http://schemas.microsoft.com/office/drawing/2014/main" id="{753F3215-AE85-4BAC-BB66-27697DDC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666" y="766624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A62C6F"/>
              </a:solidFill>
            </a:endParaRPr>
          </a:p>
          <a:p>
            <a:r>
              <a:rPr lang="ru-RU" dirty="0" smtClean="0">
                <a:solidFill>
                  <a:srgbClr val="903163"/>
                </a:solidFill>
              </a:rPr>
              <a:t>Охвачены 641 ребенок - освоено </a:t>
            </a:r>
            <a:r>
              <a:rPr lang="ru-RU" dirty="0">
                <a:solidFill>
                  <a:srgbClr val="903163"/>
                </a:solidFill>
              </a:rPr>
              <a:t>2 523 888 руб. в лагерях дневного пребывания</a:t>
            </a:r>
          </a:p>
          <a:p>
            <a:r>
              <a:rPr lang="ru-RU" dirty="0" smtClean="0">
                <a:solidFill>
                  <a:srgbClr val="903163"/>
                </a:solidFill>
              </a:rPr>
              <a:t>66 детей, находящихся в тяжелой жизненной ситуации– отдохнули в загородных лагерях (освоено 1 892 208 руб.)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Летний отдых</a:t>
            </a:r>
            <a:endParaRPr lang="ru-RU" dirty="0"/>
          </a:p>
        </p:txBody>
      </p:sp>
      <p:pic>
        <p:nvPicPr>
          <p:cNvPr id="4" name="Графический объект 8" descr="Голова с шестеренками">
            <a:extLst>
              <a:ext uri="{FF2B5EF4-FFF2-40B4-BE49-F238E27FC236}">
                <a16:creationId xmlns="" xmlns:a16="http://schemas.microsoft.com/office/drawing/2014/main" id="{753F3215-AE85-4BAC-BB66-27697DDC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666" y="766624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6315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903163"/>
                </a:solidFill>
              </a:rPr>
              <a:t>С 1 сентября 2023 г.:</a:t>
            </a:r>
            <a:endParaRPr lang="ru-RU" sz="2400" b="1" dirty="0">
              <a:solidFill>
                <a:srgbClr val="903163"/>
              </a:solidFill>
            </a:endParaRPr>
          </a:p>
          <a:p>
            <a:pPr lvl="0"/>
            <a:r>
              <a:rPr lang="ru-RU" sz="2100" dirty="0" smtClean="0">
                <a:solidFill>
                  <a:srgbClr val="903163"/>
                </a:solidFill>
              </a:rPr>
              <a:t>1. Введение </a:t>
            </a:r>
            <a:r>
              <a:rPr lang="ru-RU" sz="2100" dirty="0">
                <a:solidFill>
                  <a:srgbClr val="903163"/>
                </a:solidFill>
              </a:rPr>
              <a:t>федеральных основных общеобразовательных </a:t>
            </a:r>
            <a:r>
              <a:rPr lang="ru-RU" sz="2100" dirty="0" smtClean="0">
                <a:solidFill>
                  <a:srgbClr val="903163"/>
                </a:solidFill>
              </a:rPr>
              <a:t>программ</a:t>
            </a:r>
            <a:endParaRPr lang="ru-RU" sz="2100" dirty="0">
              <a:solidFill>
                <a:srgbClr val="903163"/>
              </a:solidFill>
            </a:endParaRPr>
          </a:p>
          <a:p>
            <a:endParaRPr lang="ru-RU" sz="2100" dirty="0">
              <a:solidFill>
                <a:srgbClr val="903163"/>
              </a:solidFill>
            </a:endParaRPr>
          </a:p>
          <a:p>
            <a:r>
              <a:rPr lang="ru-RU" sz="2100" dirty="0">
                <a:solidFill>
                  <a:srgbClr val="903163"/>
                </a:solidFill>
              </a:rPr>
              <a:t>2. Введение федеральных адаптированных  общеобразовательных программ для обучающихся с ограниченными возможностями </a:t>
            </a:r>
            <a:r>
              <a:rPr lang="ru-RU" sz="2100" dirty="0" smtClean="0">
                <a:solidFill>
                  <a:srgbClr val="903163"/>
                </a:solidFill>
              </a:rPr>
              <a:t>здоровья</a:t>
            </a:r>
            <a:endParaRPr lang="ru-RU" sz="2100" dirty="0">
              <a:solidFill>
                <a:srgbClr val="903163"/>
              </a:solidFill>
            </a:endParaRPr>
          </a:p>
          <a:p>
            <a:pPr marL="0" indent="0">
              <a:buNone/>
            </a:pPr>
            <a:endParaRPr lang="ru-RU" sz="2100" dirty="0">
              <a:solidFill>
                <a:srgbClr val="903163"/>
              </a:solidFill>
            </a:endParaRPr>
          </a:p>
          <a:p>
            <a:r>
              <a:rPr lang="ru-RU" sz="2100" dirty="0">
                <a:solidFill>
                  <a:srgbClr val="903163"/>
                </a:solidFill>
              </a:rPr>
              <a:t>3.Внесение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</a:t>
            </a:r>
          </a:p>
          <a:p>
            <a:pPr marL="0" indent="0">
              <a:buNone/>
            </a:pPr>
            <a:endParaRPr lang="ru-RU" sz="2100" dirty="0">
              <a:solidFill>
                <a:srgbClr val="903163"/>
              </a:solidFill>
            </a:endParaRPr>
          </a:p>
          <a:p>
            <a:r>
              <a:rPr lang="ru-RU" sz="2100" dirty="0">
                <a:solidFill>
                  <a:srgbClr val="903163"/>
                </a:solidFill>
              </a:rPr>
              <a:t>4. Апробация учебного предмета «Основы безопасности и защиты Родины», введение которого планируется с 1 сентября 2024 </a:t>
            </a:r>
            <a:r>
              <a:rPr lang="ru-RU" sz="2100" dirty="0" smtClean="0">
                <a:solidFill>
                  <a:srgbClr val="903163"/>
                </a:solidFill>
              </a:rPr>
              <a:t>года</a:t>
            </a:r>
            <a:endParaRPr lang="ru-RU" sz="2100" dirty="0">
              <a:solidFill>
                <a:srgbClr val="903163"/>
              </a:solidFill>
            </a:endParaRPr>
          </a:p>
          <a:p>
            <a:pPr marL="0" indent="0">
              <a:buNone/>
            </a:pPr>
            <a:endParaRPr lang="ru-RU" sz="2100" dirty="0">
              <a:solidFill>
                <a:srgbClr val="903163"/>
              </a:solidFill>
            </a:endParaRPr>
          </a:p>
          <a:p>
            <a:r>
              <a:rPr lang="ru-RU" sz="2100" dirty="0">
                <a:solidFill>
                  <a:srgbClr val="903163"/>
                </a:solidFill>
              </a:rPr>
              <a:t>5. Использование единых государственных учебников истории для 10–11 </a:t>
            </a:r>
            <a:r>
              <a:rPr lang="ru-RU" sz="2100" dirty="0" smtClean="0">
                <a:solidFill>
                  <a:srgbClr val="903163"/>
                </a:solidFill>
              </a:rPr>
              <a:t>классов</a:t>
            </a:r>
            <a:endParaRPr lang="ru-RU" sz="2100" dirty="0">
              <a:solidFill>
                <a:srgbClr val="903163"/>
              </a:solidFill>
            </a:endParaRPr>
          </a:p>
          <a:p>
            <a:pPr marL="0" indent="0">
              <a:buNone/>
            </a:pPr>
            <a:endParaRPr lang="ru-RU" sz="2100" dirty="0">
              <a:solidFill>
                <a:srgbClr val="A62C6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smtClean="0"/>
              <a:t>Инновации, нововведения, проекты</a:t>
            </a:r>
            <a:endParaRPr lang="ru-RU" sz="3500" dirty="0"/>
          </a:p>
        </p:txBody>
      </p:sp>
      <p:pic>
        <p:nvPicPr>
          <p:cNvPr id="4" name="Графический объект 8" descr="Голова с шестеренками">
            <a:extLst>
              <a:ext uri="{FF2B5EF4-FFF2-40B4-BE49-F238E27FC236}">
                <a16:creationId xmlns="" xmlns:a16="http://schemas.microsoft.com/office/drawing/2014/main" id="{753F3215-AE85-4BAC-BB66-27697DDC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666" y="766624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НОВЫЙ УЧЕБНЫЙ ГОД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БЛАГОДАРИМ:</a:t>
            </a: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 txBox="1">
            <a:spLocks/>
          </p:cNvSpPr>
          <p:nvPr/>
        </p:nvSpPr>
        <p:spPr bwMode="black">
          <a:xfrm>
            <a:off x="742950" y="3107410"/>
            <a:ext cx="10805583" cy="30076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 smtClean="0">
              <a:solidFill>
                <a:srgbClr val="FFFFFF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 smtClean="0">
              <a:solidFill>
                <a:srgbClr val="FFFFFF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6200" dirty="0">
                <a:solidFill>
                  <a:schemeClr val="bg1"/>
                </a:solidFill>
              </a:rPr>
              <a:t>руководителей  и педагогические коллективы образовательных организаций, </a:t>
            </a:r>
            <a:endParaRPr lang="ru-RU" sz="62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6200" dirty="0" smtClean="0">
                <a:solidFill>
                  <a:schemeClr val="bg1"/>
                </a:solidFill>
              </a:rPr>
              <a:t>коллег </a:t>
            </a:r>
            <a:r>
              <a:rPr lang="ru-RU" sz="6200" dirty="0">
                <a:solidFill>
                  <a:schemeClr val="bg1"/>
                </a:solidFill>
              </a:rPr>
              <a:t>из профильных учреждений и надзорных органов, социальных </a:t>
            </a:r>
            <a:r>
              <a:rPr lang="ru-RU" sz="6200" dirty="0" smtClean="0">
                <a:solidFill>
                  <a:schemeClr val="bg1"/>
                </a:solidFill>
              </a:rPr>
              <a:t>партнеров</a:t>
            </a:r>
          </a:p>
          <a:p>
            <a:pPr>
              <a:spcBef>
                <a:spcPts val="600"/>
              </a:spcBef>
            </a:pPr>
            <a:r>
              <a:rPr lang="ru-RU" sz="6200" dirty="0" err="1" smtClean="0">
                <a:solidFill>
                  <a:schemeClr val="bg1"/>
                </a:solidFill>
              </a:rPr>
              <a:t>АдминистрациЮ</a:t>
            </a:r>
            <a:r>
              <a:rPr lang="ru-RU" sz="6200" dirty="0" smtClean="0">
                <a:solidFill>
                  <a:schemeClr val="bg1"/>
                </a:solidFill>
              </a:rPr>
              <a:t> </a:t>
            </a:r>
            <a:r>
              <a:rPr lang="ru-RU" sz="6200" dirty="0">
                <a:solidFill>
                  <a:schemeClr val="bg1"/>
                </a:solidFill>
              </a:rPr>
              <a:t>МО «Бичурский район», </a:t>
            </a:r>
            <a:endParaRPr lang="ru-RU" sz="62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6200" dirty="0" err="1" smtClean="0">
                <a:solidFill>
                  <a:schemeClr val="bg1"/>
                </a:solidFill>
              </a:rPr>
              <a:t>МинистерствО</a:t>
            </a:r>
            <a:r>
              <a:rPr lang="ru-RU" sz="6200" dirty="0" smtClean="0">
                <a:solidFill>
                  <a:schemeClr val="bg1"/>
                </a:solidFill>
              </a:rPr>
              <a:t> </a:t>
            </a:r>
            <a:r>
              <a:rPr lang="ru-RU" sz="6200" dirty="0">
                <a:solidFill>
                  <a:schemeClr val="bg1"/>
                </a:solidFill>
              </a:rPr>
              <a:t>образования и </a:t>
            </a:r>
            <a:r>
              <a:rPr lang="ru-RU" sz="6200" dirty="0" smtClean="0">
                <a:solidFill>
                  <a:schemeClr val="bg1"/>
                </a:solidFill>
              </a:rPr>
              <a:t>науки Республики Бурятия, </a:t>
            </a:r>
          </a:p>
          <a:p>
            <a:pPr>
              <a:spcBef>
                <a:spcPts val="600"/>
              </a:spcBef>
            </a:pPr>
            <a:r>
              <a:rPr lang="ru-RU" sz="6200" dirty="0" err="1" smtClean="0">
                <a:solidFill>
                  <a:schemeClr val="bg1"/>
                </a:solidFill>
              </a:rPr>
              <a:t>НароднЫЙ</a:t>
            </a:r>
            <a:r>
              <a:rPr lang="ru-RU" sz="6200" dirty="0" smtClean="0">
                <a:solidFill>
                  <a:schemeClr val="bg1"/>
                </a:solidFill>
              </a:rPr>
              <a:t> Хурал </a:t>
            </a:r>
            <a:r>
              <a:rPr lang="ru-RU" sz="6200" dirty="0">
                <a:solidFill>
                  <a:schemeClr val="bg1"/>
                </a:solidFill>
              </a:rPr>
              <a:t>Республики Бурятия</a:t>
            </a:r>
          </a:p>
          <a:p>
            <a:pPr>
              <a:spcBef>
                <a:spcPts val="600"/>
              </a:spcBef>
            </a:pPr>
            <a:r>
              <a:rPr lang="ru-RU" sz="6200" dirty="0" smtClean="0">
                <a:solidFill>
                  <a:schemeClr val="bg1"/>
                </a:solidFill>
              </a:rPr>
              <a:t> </a:t>
            </a:r>
            <a:r>
              <a:rPr lang="ru-RU" sz="6200" dirty="0" err="1" smtClean="0">
                <a:solidFill>
                  <a:schemeClr val="bg1"/>
                </a:solidFill>
              </a:rPr>
              <a:t>ПравительствО</a:t>
            </a:r>
            <a:r>
              <a:rPr lang="ru-RU" sz="6200" dirty="0" smtClean="0">
                <a:solidFill>
                  <a:schemeClr val="bg1"/>
                </a:solidFill>
              </a:rPr>
              <a:t> </a:t>
            </a:r>
            <a:r>
              <a:rPr lang="ru-RU" sz="6200" dirty="0">
                <a:solidFill>
                  <a:schemeClr val="bg1"/>
                </a:solidFill>
              </a:rPr>
              <a:t>Республики Бурятия, </a:t>
            </a:r>
            <a:endParaRPr lang="ru-RU" sz="62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6200" dirty="0" smtClean="0">
                <a:solidFill>
                  <a:schemeClr val="bg1"/>
                </a:solidFill>
              </a:rPr>
              <a:t>депутатов </a:t>
            </a:r>
            <a:r>
              <a:rPr lang="ru-RU" sz="6200" dirty="0">
                <a:solidFill>
                  <a:schemeClr val="bg1"/>
                </a:solidFill>
              </a:rPr>
              <a:t>и </a:t>
            </a:r>
            <a:r>
              <a:rPr lang="ru-RU" sz="6200" dirty="0" err="1" smtClean="0">
                <a:solidFill>
                  <a:schemeClr val="bg1"/>
                </a:solidFill>
              </a:rPr>
              <a:t>родительскУЮ</a:t>
            </a:r>
            <a:r>
              <a:rPr lang="ru-RU" sz="6200" dirty="0" smtClean="0">
                <a:solidFill>
                  <a:schemeClr val="bg1"/>
                </a:solidFill>
              </a:rPr>
              <a:t> </a:t>
            </a:r>
            <a:r>
              <a:rPr lang="ru-RU" sz="6200" dirty="0" err="1" smtClean="0">
                <a:solidFill>
                  <a:schemeClr val="bg1"/>
                </a:solidFill>
              </a:rPr>
              <a:t>общественностЬ</a:t>
            </a:r>
            <a:endParaRPr lang="ru-RU" sz="6200" cap="non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1192" y="1967593"/>
            <a:ext cx="11159051" cy="482509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4500" dirty="0">
                <a:solidFill>
                  <a:srgbClr val="903163"/>
                </a:solidFill>
              </a:rPr>
              <a:t>6. Проведение обязательной диагностики детей с миграционной историей на уровень владения ими русским языком. По результатам проведения такой диагностики принимается решение о необходимости включения в учебный план дополнительных часов по изучению русского языка.</a:t>
            </a:r>
          </a:p>
          <a:p>
            <a:pPr marL="0" indent="0">
              <a:buNone/>
            </a:pPr>
            <a:r>
              <a:rPr lang="ru-RU" sz="4500" dirty="0">
                <a:solidFill>
                  <a:srgbClr val="903163"/>
                </a:solidFill>
              </a:rPr>
              <a:t> </a:t>
            </a:r>
          </a:p>
          <a:p>
            <a:r>
              <a:rPr lang="ru-RU" sz="4500" dirty="0">
                <a:solidFill>
                  <a:srgbClr val="903163"/>
                </a:solidFill>
              </a:rPr>
              <a:t>7. Прохождение общеобразовательными организациями Российской Федерации самодиагностики в рамках проекта «Школа </a:t>
            </a:r>
            <a:r>
              <a:rPr lang="ru-RU" sz="4500" dirty="0" err="1">
                <a:solidFill>
                  <a:srgbClr val="903163"/>
                </a:solidFill>
              </a:rPr>
              <a:t>Минпросвещения</a:t>
            </a:r>
            <a:r>
              <a:rPr lang="ru-RU" sz="4500" dirty="0">
                <a:solidFill>
                  <a:srgbClr val="903163"/>
                </a:solidFill>
              </a:rPr>
              <a:t> России».</a:t>
            </a:r>
          </a:p>
          <a:p>
            <a:endParaRPr lang="ru-RU" sz="4500" dirty="0">
              <a:solidFill>
                <a:srgbClr val="903163"/>
              </a:solidFill>
            </a:endParaRPr>
          </a:p>
          <a:p>
            <a:r>
              <a:rPr lang="ru-RU" sz="4500" dirty="0">
                <a:solidFill>
                  <a:srgbClr val="903163"/>
                </a:solidFill>
              </a:rPr>
              <a:t>8. Во всех школах Российской Федерации, в том числе и в новых субъектах, внедряется единая модель профориентации – </a:t>
            </a:r>
            <a:r>
              <a:rPr lang="ru-RU" sz="4500" dirty="0" err="1">
                <a:solidFill>
                  <a:srgbClr val="903163"/>
                </a:solidFill>
              </a:rPr>
              <a:t>профминимум</a:t>
            </a:r>
            <a:r>
              <a:rPr lang="ru-RU" sz="4500" dirty="0">
                <a:solidFill>
                  <a:srgbClr val="903163"/>
                </a:solidFill>
              </a:rPr>
              <a:t>, начиная с 6 класса.  Также с нового учебного года в 6-11 классах еженедельно по четвергам будут проходить занятия по профориентации  «Россия – Мои горизонты».</a:t>
            </a:r>
          </a:p>
          <a:p>
            <a:endParaRPr lang="ru-RU" sz="4500" dirty="0">
              <a:solidFill>
                <a:srgbClr val="903163"/>
              </a:solidFill>
            </a:endParaRPr>
          </a:p>
          <a:p>
            <a:r>
              <a:rPr lang="ru-RU" sz="4500" dirty="0">
                <a:solidFill>
                  <a:srgbClr val="903163"/>
                </a:solidFill>
              </a:rPr>
              <a:t>9. Использование ФГИС «Моя школа» при реализации образовательных программ  с применением дистанционных технологий,  электронного обучения.</a:t>
            </a:r>
          </a:p>
          <a:p>
            <a:endParaRPr lang="ru-RU" sz="4500" dirty="0">
              <a:solidFill>
                <a:srgbClr val="903163"/>
              </a:solidFill>
            </a:endParaRPr>
          </a:p>
          <a:p>
            <a:r>
              <a:rPr lang="ru-RU" sz="4500" dirty="0">
                <a:solidFill>
                  <a:srgbClr val="903163"/>
                </a:solidFill>
              </a:rPr>
              <a:t>10. Проведение Всероссийской олимпиады по искусственному интеллекту для учеников 8-11 классов (отборочный этап) .</a:t>
            </a:r>
          </a:p>
          <a:p>
            <a:pPr marL="0" indent="0">
              <a:buNone/>
            </a:pPr>
            <a:endParaRPr lang="ru-RU" sz="4500" dirty="0">
              <a:solidFill>
                <a:srgbClr val="903163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smtClean="0"/>
              <a:t>Инновации, нововведения, проекты</a:t>
            </a:r>
            <a:endParaRPr lang="ru-RU" sz="3500" dirty="0"/>
          </a:p>
        </p:txBody>
      </p:sp>
      <p:pic>
        <p:nvPicPr>
          <p:cNvPr id="4" name="Графический объект 8" descr="Голова с шестеренками">
            <a:extLst>
              <a:ext uri="{FF2B5EF4-FFF2-40B4-BE49-F238E27FC236}">
                <a16:creationId xmlns="" xmlns:a16="http://schemas.microsoft.com/office/drawing/2014/main" id="{753F3215-AE85-4BAC-BB66-27697DDC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666" y="766624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1192" y="2180496"/>
            <a:ext cx="11159051" cy="4146825"/>
          </a:xfrm>
        </p:spPr>
        <p:txBody>
          <a:bodyPr>
            <a:normAutofit/>
          </a:bodyPr>
          <a:lstStyle/>
          <a:p>
            <a:r>
              <a:rPr lang="ru-RU" sz="1500" dirty="0" smtClean="0">
                <a:solidFill>
                  <a:srgbClr val="903163"/>
                </a:solidFill>
              </a:rPr>
              <a:t>11.  </a:t>
            </a:r>
            <a:r>
              <a:rPr lang="ru-RU" sz="1500" dirty="0">
                <a:solidFill>
                  <a:srgbClr val="903163"/>
                </a:solidFill>
              </a:rPr>
              <a:t>Актуализация рабочих программ воспитания и календарных планов воспитательной работы </a:t>
            </a:r>
            <a:endParaRPr lang="ru-RU" sz="1500" dirty="0" smtClean="0">
              <a:solidFill>
                <a:srgbClr val="903163"/>
              </a:solidFill>
            </a:endParaRPr>
          </a:p>
          <a:p>
            <a:pPr marL="0" indent="0">
              <a:buNone/>
            </a:pPr>
            <a:endParaRPr lang="ru-RU" sz="1500" dirty="0" smtClean="0">
              <a:solidFill>
                <a:srgbClr val="903163"/>
              </a:solidFill>
            </a:endParaRPr>
          </a:p>
          <a:p>
            <a:r>
              <a:rPr lang="ru-RU" sz="1500" dirty="0" smtClean="0">
                <a:solidFill>
                  <a:srgbClr val="903163"/>
                </a:solidFill>
              </a:rPr>
              <a:t>12. Реализация </a:t>
            </a:r>
            <a:r>
              <a:rPr lang="ru-RU" sz="1500" dirty="0">
                <a:solidFill>
                  <a:srgbClr val="903163"/>
                </a:solidFill>
              </a:rPr>
              <a:t>программы активности социализации обучающихся начальных классов «Орлята России» </a:t>
            </a:r>
            <a:endParaRPr lang="ru-RU" sz="1500" dirty="0" smtClean="0">
              <a:solidFill>
                <a:srgbClr val="903163"/>
              </a:solidFill>
            </a:endParaRPr>
          </a:p>
          <a:p>
            <a:pPr marL="0" indent="0">
              <a:buNone/>
            </a:pPr>
            <a:endParaRPr lang="ru-RU" sz="1500" dirty="0" smtClean="0">
              <a:solidFill>
                <a:srgbClr val="903163"/>
              </a:solidFill>
            </a:endParaRPr>
          </a:p>
          <a:p>
            <a:r>
              <a:rPr lang="ru-RU" sz="1500" dirty="0" smtClean="0">
                <a:solidFill>
                  <a:srgbClr val="903163"/>
                </a:solidFill>
              </a:rPr>
              <a:t>13. Реализация </a:t>
            </a:r>
            <a:r>
              <a:rPr lang="ru-RU" sz="1500" dirty="0">
                <a:solidFill>
                  <a:srgbClr val="903163"/>
                </a:solidFill>
              </a:rPr>
              <a:t>программы активной социализации для обучающихся 5-х классов «Я-Ты-Он-Она-вместе целая страна</a:t>
            </a:r>
            <a:r>
              <a:rPr lang="ru-RU" sz="1500" dirty="0" smtClean="0">
                <a:solidFill>
                  <a:srgbClr val="903163"/>
                </a:solidFill>
              </a:rPr>
              <a:t>»</a:t>
            </a:r>
          </a:p>
          <a:p>
            <a:pPr marL="0" indent="0">
              <a:buNone/>
            </a:pPr>
            <a:endParaRPr lang="ru-RU" sz="1500" dirty="0" smtClean="0">
              <a:solidFill>
                <a:srgbClr val="903163"/>
              </a:solidFill>
            </a:endParaRPr>
          </a:p>
          <a:p>
            <a:r>
              <a:rPr lang="ru-RU" sz="1500" dirty="0" smtClean="0">
                <a:solidFill>
                  <a:srgbClr val="903163"/>
                </a:solidFill>
              </a:rPr>
              <a:t>14. Создание </a:t>
            </a:r>
            <a:r>
              <a:rPr lang="ru-RU" sz="1500" dirty="0">
                <a:solidFill>
                  <a:srgbClr val="903163"/>
                </a:solidFill>
              </a:rPr>
              <a:t>и развитие школьных театров в субъектах Российской Федерации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smtClean="0"/>
              <a:t>Инновации, нововведения, проекты</a:t>
            </a:r>
            <a:endParaRPr lang="ru-RU" sz="3500" dirty="0"/>
          </a:p>
        </p:txBody>
      </p:sp>
      <p:pic>
        <p:nvPicPr>
          <p:cNvPr id="4" name="Графический объект 8" descr="Голова с шестеренками">
            <a:extLst>
              <a:ext uri="{FF2B5EF4-FFF2-40B4-BE49-F238E27FC236}">
                <a16:creationId xmlns="" xmlns:a16="http://schemas.microsoft.com/office/drawing/2014/main" id="{753F3215-AE85-4BAC-BB66-27697DDC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666" y="766624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3657" y="3170779"/>
            <a:ext cx="11029616" cy="988332"/>
          </a:xfrm>
        </p:spPr>
        <p:txBody>
          <a:bodyPr/>
          <a:lstStyle/>
          <a:p>
            <a:r>
              <a:rPr lang="ru-RU" b="1" dirty="0" smtClean="0">
                <a:solidFill>
                  <a:srgbClr val="AA2C71"/>
                </a:solidFill>
              </a:rPr>
              <a:t>Спасибо за внимание!</a:t>
            </a:r>
            <a:endParaRPr lang="ru-RU" b="1" dirty="0">
              <a:solidFill>
                <a:srgbClr val="AA2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6" y="1069417"/>
            <a:ext cx="10993549" cy="1475013"/>
          </a:xfrm>
        </p:spPr>
        <p:txBody>
          <a:bodyPr rtlCol="0">
            <a:noAutofit/>
          </a:bodyPr>
          <a:lstStyle/>
          <a:p>
            <a:r>
              <a:rPr lang="ru-RU" sz="3500" dirty="0" smtClean="0"/>
              <a:t>Указ </a:t>
            </a:r>
            <a:r>
              <a:rPr lang="ru-RU" sz="3500" dirty="0"/>
              <a:t>Президента Российской </a:t>
            </a:r>
            <a:r>
              <a:rPr lang="ru-RU" sz="3500" dirty="0" smtClean="0"/>
              <a:t>Федерации</a:t>
            </a:r>
            <a:br>
              <a:rPr lang="ru-RU" sz="3500" dirty="0" smtClean="0"/>
            </a:br>
            <a:r>
              <a:rPr lang="ru-RU" sz="3500" dirty="0" smtClean="0"/>
              <a:t> </a:t>
            </a:r>
            <a:r>
              <a:rPr lang="ru-RU" sz="3500" dirty="0"/>
              <a:t>В.В. Путина № 401 от 27 июня 2022 </a:t>
            </a:r>
            <a:r>
              <a:rPr lang="ru-RU" sz="3500" dirty="0" smtClean="0"/>
              <a:t>года</a:t>
            </a:r>
            <a:endParaRPr lang="ru-RU" sz="3500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742950" y="3314700"/>
            <a:ext cx="10805583" cy="2800349"/>
          </a:xfrm>
        </p:spPr>
        <p:txBody>
          <a:bodyPr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Миссия </a:t>
            </a:r>
            <a:r>
              <a:rPr lang="ru-RU" sz="2400" dirty="0">
                <a:solidFill>
                  <a:schemeClr val="bg1"/>
                </a:solidFill>
              </a:rPr>
              <a:t>Года – признание особого статуса педагогических работников, в том числе выполняющих наставническую деятельность</a:t>
            </a:r>
            <a:endParaRPr lang="ru-RU" sz="2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FA4435-3751-4780-9A9B-F91171E7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292" y="773724"/>
            <a:ext cx="5583744" cy="4958862"/>
          </a:xfrm>
        </p:spPr>
        <p:txBody>
          <a:bodyPr rtlCol="0">
            <a:normAutofit fontScale="90000"/>
          </a:bodyPr>
          <a:lstStyle/>
          <a:p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/>
              <a:t/>
            </a:r>
            <a:br>
              <a:rPr lang="ru-RU" cap="none" dirty="0"/>
            </a:br>
            <a:r>
              <a:rPr lang="ru-RU" sz="2200" cap="none" dirty="0" smtClean="0">
                <a:solidFill>
                  <a:srgbClr val="903163"/>
                </a:solidFill>
              </a:rPr>
              <a:t>22 школы</a:t>
            </a:r>
            <a:br>
              <a:rPr lang="ru-RU" sz="2200" cap="none" dirty="0" smtClean="0">
                <a:solidFill>
                  <a:srgbClr val="903163"/>
                </a:solidFill>
              </a:rPr>
            </a:br>
            <a:r>
              <a:rPr lang="ru-RU" sz="2200" cap="none" dirty="0" smtClean="0">
                <a:solidFill>
                  <a:srgbClr val="903163"/>
                </a:solidFill>
              </a:rPr>
              <a:t>1-4 </a:t>
            </a:r>
            <a:r>
              <a:rPr lang="ru-RU" sz="2200" cap="none" dirty="0">
                <a:solidFill>
                  <a:srgbClr val="903163"/>
                </a:solidFill>
              </a:rPr>
              <a:t>класс – 1178 человек</a:t>
            </a:r>
            <a:br>
              <a:rPr lang="ru-RU" sz="2200" cap="none" dirty="0">
                <a:solidFill>
                  <a:srgbClr val="903163"/>
                </a:solidFill>
              </a:rPr>
            </a:br>
            <a:r>
              <a:rPr lang="ru-RU" sz="2200" cap="none" dirty="0">
                <a:solidFill>
                  <a:srgbClr val="903163"/>
                </a:solidFill>
              </a:rPr>
              <a:t>5-9 класс – 1502 человек</a:t>
            </a:r>
            <a:br>
              <a:rPr lang="ru-RU" sz="2200" cap="none" dirty="0">
                <a:solidFill>
                  <a:srgbClr val="903163"/>
                </a:solidFill>
              </a:rPr>
            </a:br>
            <a:r>
              <a:rPr lang="ru-RU" sz="2200" cap="none" dirty="0">
                <a:solidFill>
                  <a:srgbClr val="903163"/>
                </a:solidFill>
              </a:rPr>
              <a:t>10-11 класс – 211 человек</a:t>
            </a:r>
            <a:br>
              <a:rPr lang="ru-RU" sz="2200" cap="none" dirty="0">
                <a:solidFill>
                  <a:srgbClr val="903163"/>
                </a:solidFill>
              </a:rPr>
            </a:br>
            <a:r>
              <a:rPr lang="ru-RU" sz="2200" dirty="0">
                <a:solidFill>
                  <a:srgbClr val="903163"/>
                </a:solidFill>
              </a:rPr>
              <a:t/>
            </a:r>
            <a:br>
              <a:rPr lang="ru-RU" sz="2200" dirty="0">
                <a:solidFill>
                  <a:srgbClr val="903163"/>
                </a:solidFill>
              </a:rPr>
            </a:br>
            <a:r>
              <a:rPr lang="ru-RU" sz="2200" cap="none" dirty="0" smtClean="0">
                <a:solidFill>
                  <a:srgbClr val="903163"/>
                </a:solidFill>
              </a:rPr>
              <a:t>21 детский сад</a:t>
            </a:r>
            <a:br>
              <a:rPr lang="ru-RU" sz="2200" cap="none" dirty="0" smtClean="0">
                <a:solidFill>
                  <a:srgbClr val="903163"/>
                </a:solidFill>
              </a:rPr>
            </a:br>
            <a:r>
              <a:rPr lang="ru-RU" sz="2200" dirty="0">
                <a:solidFill>
                  <a:srgbClr val="903163"/>
                </a:solidFill>
              </a:rPr>
              <a:t>1 </a:t>
            </a:r>
            <a:r>
              <a:rPr lang="ru-RU" sz="2200" cap="none" dirty="0" smtClean="0">
                <a:solidFill>
                  <a:srgbClr val="903163"/>
                </a:solidFill>
              </a:rPr>
              <a:t>школа с дошкольной группой</a:t>
            </a:r>
            <a:br>
              <a:rPr lang="ru-RU" sz="2200" cap="none" dirty="0" smtClean="0">
                <a:solidFill>
                  <a:srgbClr val="903163"/>
                </a:solidFill>
              </a:rPr>
            </a:br>
            <a:r>
              <a:rPr lang="ru-RU" sz="2200" cap="none" dirty="0" smtClean="0">
                <a:solidFill>
                  <a:srgbClr val="903163"/>
                </a:solidFill>
              </a:rPr>
              <a:t>1115 воспитанников, из них  56 детей обучаются в логопедических группах, 25 – в группах краткосрочного пребывания</a:t>
            </a:r>
            <a:r>
              <a:rPr lang="ru-RU" sz="2200" dirty="0">
                <a:solidFill>
                  <a:srgbClr val="903163"/>
                </a:solidFill>
              </a:rPr>
              <a:t/>
            </a:r>
            <a:br>
              <a:rPr lang="ru-RU" sz="2200" dirty="0">
                <a:solidFill>
                  <a:srgbClr val="903163"/>
                </a:solidFill>
              </a:rPr>
            </a:br>
            <a:r>
              <a:rPr lang="ru-RU" sz="2200" cap="none" dirty="0" smtClean="0">
                <a:solidFill>
                  <a:srgbClr val="903163"/>
                </a:solidFill>
              </a:rPr>
              <a:t/>
            </a:r>
            <a:br>
              <a:rPr lang="ru-RU" sz="2200" cap="none" dirty="0" smtClean="0">
                <a:solidFill>
                  <a:srgbClr val="903163"/>
                </a:solidFill>
              </a:rPr>
            </a:br>
            <a:r>
              <a:rPr lang="ru-RU" sz="2200" cap="none" dirty="0" smtClean="0">
                <a:solidFill>
                  <a:srgbClr val="903163"/>
                </a:solidFill>
              </a:rPr>
              <a:t> 3 учреждения дополнительного образования</a:t>
            </a:r>
            <a:br>
              <a:rPr lang="ru-RU" sz="2200" cap="none" dirty="0" smtClean="0">
                <a:solidFill>
                  <a:srgbClr val="903163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Графический объект 5" descr="Лампочка">
            <a:extLst>
              <a:ext uri="{FF2B5EF4-FFF2-40B4-BE49-F238E27FC236}">
                <a16:creationId xmlns="" xmlns:a16="http://schemas.microsoft.com/office/drawing/2014/main" id="{E9661DC4-D526-4678-A1C8-58A8BEB68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6900" y="1939155"/>
            <a:ext cx="262800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ический объект 3" descr="Преподаватель">
            <a:extLst>
              <a:ext uri="{FF2B5EF4-FFF2-40B4-BE49-F238E27FC236}">
                <a16:creationId xmlns="" xmlns:a16="http://schemas.microsoft.com/office/drawing/2014/main" id="{5614277E-CACC-4F9D-8C27-FB73FCBFB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925" y="633056"/>
            <a:ext cx="1152000" cy="1152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ПЕДАГОГИЧЕСКИЕ КАДРЫ</a:t>
            </a:r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 txBox="1">
            <a:spLocks/>
          </p:cNvSpPr>
          <p:nvPr/>
        </p:nvSpPr>
        <p:spPr bwMode="black">
          <a:xfrm>
            <a:off x="742950" y="3314700"/>
            <a:ext cx="10805583" cy="280034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 txBox="1">
            <a:spLocks/>
          </p:cNvSpPr>
          <p:nvPr/>
        </p:nvSpPr>
        <p:spPr bwMode="black">
          <a:xfrm>
            <a:off x="895350" y="3467100"/>
            <a:ext cx="10805583" cy="280034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 smtClean="0">
              <a:solidFill>
                <a:srgbClr val="FFFFFF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cap="none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 txBox="1">
            <a:spLocks/>
          </p:cNvSpPr>
          <p:nvPr/>
        </p:nvSpPr>
        <p:spPr bwMode="black">
          <a:xfrm>
            <a:off x="819149" y="2563585"/>
            <a:ext cx="10805583" cy="280034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rgbClr val="A62C6F"/>
                </a:solidFill>
              </a:rPr>
              <a:t>446</a:t>
            </a:r>
            <a:r>
              <a:rPr lang="ru-RU" sz="3000" dirty="0" smtClean="0">
                <a:solidFill>
                  <a:srgbClr val="A62C6F"/>
                </a:solidFill>
              </a:rPr>
              <a:t> педагогических работников, из них: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rgbClr val="A62C6F"/>
                </a:solidFill>
              </a:rPr>
              <a:t>74</a:t>
            </a:r>
            <a:r>
              <a:rPr lang="ru-RU" sz="3000" dirty="0" smtClean="0">
                <a:solidFill>
                  <a:srgbClr val="A62C6F"/>
                </a:solidFill>
              </a:rPr>
              <a:t> педагога дошкольных образовательных учреждений,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rgbClr val="A62C6F"/>
                </a:solidFill>
              </a:rPr>
              <a:t>291 </a:t>
            </a:r>
            <a:r>
              <a:rPr lang="ru-RU" sz="3000" dirty="0" smtClean="0">
                <a:solidFill>
                  <a:srgbClr val="A62C6F"/>
                </a:solidFill>
              </a:rPr>
              <a:t>педагогических работников общеобразовательных учреждений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rgbClr val="A62C6F"/>
                </a:solidFill>
              </a:rPr>
              <a:t>35 </a:t>
            </a:r>
            <a:r>
              <a:rPr lang="ru-RU" sz="3000" dirty="0" smtClean="0">
                <a:solidFill>
                  <a:srgbClr val="A62C6F"/>
                </a:solidFill>
              </a:rPr>
              <a:t>педагогов учреждений дополнительного образования,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rgbClr val="A62C6F"/>
                </a:solidFill>
              </a:rPr>
              <a:t>46</a:t>
            </a:r>
            <a:r>
              <a:rPr lang="ru-RU" sz="3000" dirty="0" smtClean="0">
                <a:solidFill>
                  <a:srgbClr val="A62C6F"/>
                </a:solidFill>
              </a:rPr>
              <a:t> человек - руководители образовательных организаций</a:t>
            </a:r>
            <a:endParaRPr lang="ru-RU" sz="3000" dirty="0">
              <a:solidFill>
                <a:srgbClr val="A62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908312"/>
              </p:ext>
            </p:extLst>
          </p:nvPr>
        </p:nvGraphicFramePr>
        <p:xfrm>
          <a:off x="581025" y="2181225"/>
          <a:ext cx="10473418" cy="4252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образования педагогов,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0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3849" y="2204989"/>
            <a:ext cx="11029615" cy="367830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solidFill>
                  <a:srgbClr val="A62C6F"/>
                </a:solidFill>
              </a:rPr>
              <a:t>Количество педагогов, прошедших аттестацию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50" y="754151"/>
            <a:ext cx="11029616" cy="988332"/>
          </a:xfrm>
        </p:spPr>
        <p:txBody>
          <a:bodyPr/>
          <a:lstStyle/>
          <a:p>
            <a:r>
              <a:rPr lang="ru-RU" dirty="0" smtClean="0"/>
              <a:t>аттестация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70795"/>
              </p:ext>
            </p:extLst>
          </p:nvPr>
        </p:nvGraphicFramePr>
        <p:xfrm>
          <a:off x="1330777" y="3315909"/>
          <a:ext cx="983796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491"/>
                <a:gridCol w="2459491"/>
                <a:gridCol w="2459491"/>
                <a:gridCol w="245949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000" dirty="0" smtClean="0"/>
                        <a:t>2021-2022 гг.</a:t>
                      </a:r>
                      <a:endParaRPr lang="ru-RU" sz="3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000" dirty="0" smtClean="0"/>
                        <a:t>2022-2023 гг.</a:t>
                      </a:r>
                      <a:endParaRPr lang="ru-RU" sz="3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A62C6F"/>
                          </a:solidFill>
                        </a:rPr>
                        <a:t>первая</a:t>
                      </a:r>
                      <a:endParaRPr lang="ru-RU" sz="3000" dirty="0">
                        <a:solidFill>
                          <a:srgbClr val="A62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A62C6F"/>
                          </a:solidFill>
                        </a:rPr>
                        <a:t>высшая</a:t>
                      </a:r>
                      <a:endParaRPr lang="ru-RU" sz="3000" dirty="0">
                        <a:solidFill>
                          <a:srgbClr val="A62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A62C6F"/>
                          </a:solidFill>
                        </a:rPr>
                        <a:t>первая </a:t>
                      </a:r>
                      <a:endParaRPr lang="ru-RU" sz="3000" dirty="0">
                        <a:solidFill>
                          <a:srgbClr val="A62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A62C6F"/>
                          </a:solidFill>
                        </a:rPr>
                        <a:t>высшая</a:t>
                      </a:r>
                      <a:endParaRPr lang="ru-RU" sz="3000" dirty="0">
                        <a:solidFill>
                          <a:srgbClr val="A62C6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A62C6F"/>
                          </a:solidFill>
                        </a:rPr>
                        <a:t>40</a:t>
                      </a:r>
                      <a:endParaRPr lang="ru-RU" sz="3000" dirty="0">
                        <a:solidFill>
                          <a:srgbClr val="A62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A62C6F"/>
                          </a:solidFill>
                        </a:rPr>
                        <a:t>10</a:t>
                      </a:r>
                      <a:endParaRPr lang="ru-RU" sz="3000" dirty="0">
                        <a:solidFill>
                          <a:srgbClr val="A62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A62C6F"/>
                          </a:solidFill>
                        </a:rPr>
                        <a:t>40</a:t>
                      </a:r>
                      <a:endParaRPr lang="ru-RU" sz="3000" dirty="0">
                        <a:solidFill>
                          <a:srgbClr val="A62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A62C6F"/>
                          </a:solidFill>
                        </a:rPr>
                        <a:t>13</a:t>
                      </a:r>
                      <a:endParaRPr lang="ru-RU" sz="3000" dirty="0">
                        <a:solidFill>
                          <a:srgbClr val="A62C6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6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850" y="754151"/>
            <a:ext cx="11029616" cy="988332"/>
          </a:xfrm>
        </p:spPr>
        <p:txBody>
          <a:bodyPr/>
          <a:lstStyle/>
          <a:p>
            <a:r>
              <a:rPr lang="ru-RU" dirty="0" smtClean="0"/>
              <a:t>Земский учитель</a:t>
            </a:r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7932A20C-8823-4E5C-BF21-C75BA56E76DE}"/>
              </a:ext>
            </a:extLst>
          </p:cNvPr>
          <p:cNvSpPr txBox="1">
            <a:spLocks noGrp="1"/>
          </p:cNvSpPr>
          <p:nvPr>
            <p:ph idx="1"/>
          </p:nvPr>
        </p:nvSpPr>
        <p:spPr bwMode="black">
          <a:xfrm>
            <a:off x="614363" y="2205038"/>
            <a:ext cx="11028362" cy="36782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2020-2021 </a:t>
            </a:r>
            <a:r>
              <a:rPr lang="ru-RU" sz="2500" dirty="0" err="1" smtClean="0">
                <a:solidFill>
                  <a:srgbClr val="A62C6F"/>
                </a:solidFill>
              </a:rPr>
              <a:t>уч.г</a:t>
            </a:r>
            <a:r>
              <a:rPr lang="ru-RU" sz="2500" dirty="0" smtClean="0">
                <a:solidFill>
                  <a:srgbClr val="A62C6F"/>
                </a:solidFill>
              </a:rPr>
              <a:t>. – МБОУ «Еланская СОШ» - учитель математики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2021-2022 </a:t>
            </a:r>
            <a:r>
              <a:rPr lang="ru-RU" sz="2500" dirty="0" err="1">
                <a:solidFill>
                  <a:srgbClr val="A62C6F"/>
                </a:solidFill>
              </a:rPr>
              <a:t>уч.г</a:t>
            </a:r>
            <a:r>
              <a:rPr lang="ru-RU" sz="2500" dirty="0">
                <a:solidFill>
                  <a:srgbClr val="A62C6F"/>
                </a:solidFill>
              </a:rPr>
              <a:t>. – МБОУ </a:t>
            </a:r>
            <a:r>
              <a:rPr lang="ru-RU" sz="2500" dirty="0" smtClean="0">
                <a:solidFill>
                  <a:srgbClr val="A62C6F"/>
                </a:solidFill>
              </a:rPr>
              <a:t>«</a:t>
            </a:r>
            <a:r>
              <a:rPr lang="ru-RU" sz="2500" dirty="0" err="1" smtClean="0">
                <a:solidFill>
                  <a:srgbClr val="A62C6F"/>
                </a:solidFill>
              </a:rPr>
              <a:t>Гочитская</a:t>
            </a:r>
            <a:r>
              <a:rPr lang="ru-RU" sz="2500" dirty="0" smtClean="0">
                <a:solidFill>
                  <a:srgbClr val="A62C6F"/>
                </a:solidFill>
              </a:rPr>
              <a:t> СОШ</a:t>
            </a:r>
            <a:r>
              <a:rPr lang="ru-RU" sz="2500" dirty="0">
                <a:solidFill>
                  <a:srgbClr val="A62C6F"/>
                </a:solidFill>
              </a:rPr>
              <a:t>» - учитель </a:t>
            </a:r>
            <a:r>
              <a:rPr lang="ru-RU" sz="2500" dirty="0" smtClean="0">
                <a:solidFill>
                  <a:srgbClr val="A62C6F"/>
                </a:solidFill>
              </a:rPr>
              <a:t>английского языка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2022-2023 </a:t>
            </a:r>
            <a:r>
              <a:rPr lang="ru-RU" sz="2500" dirty="0" err="1">
                <a:solidFill>
                  <a:srgbClr val="A62C6F"/>
                </a:solidFill>
              </a:rPr>
              <a:t>уч.г</a:t>
            </a:r>
            <a:r>
              <a:rPr lang="ru-RU" sz="2500" dirty="0">
                <a:solidFill>
                  <a:srgbClr val="A62C6F"/>
                </a:solidFill>
              </a:rPr>
              <a:t>. – МБОУ </a:t>
            </a:r>
            <a:r>
              <a:rPr lang="ru-RU" sz="2500" dirty="0" smtClean="0">
                <a:solidFill>
                  <a:srgbClr val="A62C6F"/>
                </a:solidFill>
              </a:rPr>
              <a:t>«Бичурская СОШ №1» </a:t>
            </a:r>
            <a:r>
              <a:rPr lang="ru-RU" sz="2500" dirty="0">
                <a:solidFill>
                  <a:srgbClr val="A62C6F"/>
                </a:solidFill>
              </a:rPr>
              <a:t>- учитель </a:t>
            </a:r>
            <a:r>
              <a:rPr lang="ru-RU" sz="2500" dirty="0" smtClean="0">
                <a:solidFill>
                  <a:srgbClr val="A62C6F"/>
                </a:solidFill>
              </a:rPr>
              <a:t>физики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solidFill>
                  <a:srgbClr val="A62C6F"/>
                </a:solidFill>
              </a:rPr>
              <a:t>2023-2024 </a:t>
            </a:r>
            <a:r>
              <a:rPr lang="ru-RU" sz="2500" dirty="0" err="1">
                <a:solidFill>
                  <a:srgbClr val="A62C6F"/>
                </a:solidFill>
              </a:rPr>
              <a:t>уч.г</a:t>
            </a:r>
            <a:r>
              <a:rPr lang="ru-RU" sz="2500" dirty="0">
                <a:solidFill>
                  <a:srgbClr val="A62C6F"/>
                </a:solidFill>
              </a:rPr>
              <a:t>. – МБОУ </a:t>
            </a:r>
            <a:r>
              <a:rPr lang="ru-RU" sz="2500" dirty="0" err="1" smtClean="0">
                <a:solidFill>
                  <a:srgbClr val="A62C6F"/>
                </a:solidFill>
              </a:rPr>
              <a:t>Окино</a:t>
            </a:r>
            <a:r>
              <a:rPr lang="ru-RU" sz="2500" dirty="0" smtClean="0">
                <a:solidFill>
                  <a:srgbClr val="A62C6F"/>
                </a:solidFill>
              </a:rPr>
              <a:t>-Ключевская СОШ </a:t>
            </a:r>
            <a:r>
              <a:rPr lang="ru-RU" sz="2500" dirty="0">
                <a:solidFill>
                  <a:srgbClr val="A62C6F"/>
                </a:solidFill>
              </a:rPr>
              <a:t>- учитель </a:t>
            </a:r>
            <a:r>
              <a:rPr lang="ru-RU" sz="2500" dirty="0" smtClean="0">
                <a:solidFill>
                  <a:srgbClr val="A62C6F"/>
                </a:solidFill>
              </a:rPr>
              <a:t>английского языка</a:t>
            </a:r>
            <a:endParaRPr lang="ru-RU" sz="2500" dirty="0">
              <a:solidFill>
                <a:srgbClr val="A62C6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>
              <a:solidFill>
                <a:srgbClr val="A62C6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>
              <a:solidFill>
                <a:srgbClr val="A62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 докладу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0478010_TF00315753" id="{631149A1-011A-45E4-9F57-2335CCF887A7}" vid="{5B467B52-6233-434E-AB57-8B3ADBE0F6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C4EF74-2977-4065-95FE-55F8E4B639D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658AF07-9E42-47AF-83DF-C9E8FADF7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253B1-1887-43EF-BBA6-7E1941C42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докладу</Template>
  <TotalTime>0</TotalTime>
  <Words>993</Words>
  <Application>Microsoft Office PowerPoint</Application>
  <PresentationFormat>Произвольный</PresentationFormat>
  <Paragraphs>216</Paragraphs>
  <Slides>32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презентация к докладу</vt:lpstr>
      <vt:lpstr>Год педагога и наставника –  достижения, проблемы, перспективы</vt:lpstr>
      <vt:lpstr>НОВЫЙ УЧЕБНЫЙ ГОД</vt:lpstr>
      <vt:lpstr>НОВЫЙ УЧЕБНЫЙ ГОД</vt:lpstr>
      <vt:lpstr>Указ Президента Российской Федерации  В.В. Путина № 401 от 27 июня 2022 года</vt:lpstr>
      <vt:lpstr>  22 школы 1-4 класс – 1178 человек 5-9 класс – 1502 человек 10-11 класс – 211 человек  21 детский сад 1 школа с дошкольной группой 1115 воспитанников, из них  56 детей обучаются в логопедических группах, 25 – в группах краткосрочного пребывания   3 учреждения дополнительного образования  </vt:lpstr>
      <vt:lpstr>ПЕДАГОГИЧЕСКИЕ КАДРЫ</vt:lpstr>
      <vt:lpstr>Уровни образования педагогов, %</vt:lpstr>
      <vt:lpstr>аттестация</vt:lpstr>
      <vt:lpstr>Земский учитель</vt:lpstr>
      <vt:lpstr>Целевое обучение</vt:lpstr>
      <vt:lpstr>Педагогические династии</vt:lpstr>
      <vt:lpstr>наставничество</vt:lpstr>
      <vt:lpstr>Воспитательная работа</vt:lpstr>
      <vt:lpstr>Воспитательная работа</vt:lpstr>
      <vt:lpstr>Воспитательная работа</vt:lpstr>
      <vt:lpstr>Воспитательная работа</vt:lpstr>
      <vt:lpstr>Воспитательная работа</vt:lpstr>
      <vt:lpstr>Огэ-2023</vt:lpstr>
      <vt:lpstr>Егэ-2023</vt:lpstr>
      <vt:lpstr>Медалисты </vt:lpstr>
      <vt:lpstr>Достижения и победы в конкурсах</vt:lpstr>
      <vt:lpstr>Достижения и победы в конкурсах</vt:lpstr>
      <vt:lpstr>Национальные проекты</vt:lpstr>
      <vt:lpstr>Дошкольное образование </vt:lpstr>
      <vt:lpstr>Дошкольное образование </vt:lpstr>
      <vt:lpstr>инфраструктура</vt:lpstr>
      <vt:lpstr>Питание детей</vt:lpstr>
      <vt:lpstr>Летний отдых</vt:lpstr>
      <vt:lpstr>Инновации, нововведения, проекты</vt:lpstr>
      <vt:lpstr>Инновации, нововведения, проекты</vt:lpstr>
      <vt:lpstr>Инновации, нововведения, проекты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2023-08-26T03:13:01Z</dcterms:created>
  <dcterms:modified xsi:type="dcterms:W3CDTF">2023-08-28T09:35:01Z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