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2" r:id="rId3"/>
    <p:sldId id="264" r:id="rId4"/>
    <p:sldId id="265" r:id="rId5"/>
    <p:sldId id="269" r:id="rId6"/>
    <p:sldId id="266" r:id="rId7"/>
    <p:sldId id="1738" r:id="rId8"/>
    <p:sldId id="1739" r:id="rId9"/>
    <p:sldId id="1740" r:id="rId10"/>
    <p:sldId id="1741" r:id="rId11"/>
    <p:sldId id="1744" r:id="rId12"/>
    <p:sldId id="1745" r:id="rId13"/>
    <p:sldId id="1746" r:id="rId14"/>
    <p:sldId id="1747" r:id="rId15"/>
    <p:sldId id="174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560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User\Desktop\&#1057;&#1072;&#1084;&#1086;&#1076;&#1080;&#1072;&#1075;&#1085;&#1086;&#1089;&#1090;&#1080;&#1082;&#1072;%20destroy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User\Desktop\&#1057;&#1072;&#1084;&#1086;&#1076;&#1080;&#1072;&#1075;&#1085;&#1086;&#1089;&#1090;&#1080;&#1082;&#1072;%20destroy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User\Desktop\&#1057;&#1072;&#1084;&#1086;&#1076;&#1080;&#1072;&#1075;&#1085;&#1086;&#1089;&#1090;&#1080;&#1082;&#1072;%20destroy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C:\Users\User\Desktop\&#1057;&#1072;&#1084;&#1086;&#1076;&#1080;&#1072;&#1075;&#1085;&#1086;&#1089;&#1090;&#1080;&#1082;&#1072;%20destroy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C:\Users\User\Desktop\&#1057;&#1072;&#1084;&#1086;&#1076;&#1080;&#1072;&#1075;&#1085;&#1086;&#1089;&#1090;&#1080;&#1082;&#1072;%20destroy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C:\Users\User\Desktop\&#1057;&#1072;&#1084;&#1086;&#1076;&#1080;&#1072;&#1075;&#1085;&#1086;&#1089;&#1090;&#1080;&#1082;&#1072;%20destroy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C:\Users\User\Desktop\&#1057;&#1072;&#1084;&#1086;&#1076;&#1080;&#1072;&#1075;&#1085;&#1086;&#1089;&#1090;&#1080;&#1082;&#1072;%20destroy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oleObject" Target="file:///C:\Users\User\Desktop\&#1057;&#1072;&#1084;&#1086;&#1076;&#1080;&#1072;&#1075;&#1085;&#1086;&#1089;&#1090;&#1080;&#1082;&#1072;%20destro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ИТОГО!$B$4:$B$20</c:f>
              <c:strCache>
                <c:ptCount val="17"/>
                <c:pt idx="0">
                  <c:v>МБОУ «Билютайская ООШ»</c:v>
                </c:pt>
                <c:pt idx="1">
                  <c:v> «Бичурская СОШ № 1»</c:v>
                </c:pt>
                <c:pt idx="2">
                  <c:v> «Бичурская СОШ № 2»</c:v>
                </c:pt>
                <c:pt idx="3">
                  <c:v> «Бичурская СОШ № 3»</c:v>
                </c:pt>
                <c:pt idx="4">
                  <c:v> «Бичурская СОШ № 4 им..»</c:v>
                </c:pt>
                <c:pt idx="5">
                  <c:v> «Бичурская СОШ № 5»</c:v>
                </c:pt>
                <c:pt idx="6">
                  <c:v> «Буйская СОШ»</c:v>
                </c:pt>
                <c:pt idx="7">
                  <c:v> «Верхне-Мангиртуйская ООШ»</c:v>
                </c:pt>
                <c:pt idx="8">
                  <c:v> «Гочитская СОШ»</c:v>
                </c:pt>
                <c:pt idx="9">
                  <c:v> «Еланская СОШ»</c:v>
                </c:pt>
                <c:pt idx="10">
                  <c:v> «Киретская СОШ»</c:v>
                </c:pt>
                <c:pt idx="11">
                  <c:v> «Мало-Куналейская СОШ»</c:v>
                </c:pt>
                <c:pt idx="12">
                  <c:v> «Новосретенская СОШ»</c:v>
                </c:pt>
                <c:pt idx="13">
                  <c:v> «Окино-Ключевская СОШ»</c:v>
                </c:pt>
                <c:pt idx="14">
                  <c:v> «Посельская СОШ»</c:v>
                </c:pt>
                <c:pt idx="15">
                  <c:v> «Потанинская СОШ»</c:v>
                </c:pt>
                <c:pt idx="16">
                  <c:v> «Шибертуйская СОШ»</c:v>
                </c:pt>
              </c:strCache>
            </c:strRef>
          </c:cat>
          <c:val>
            <c:numRef>
              <c:f>ИТОГО!$C$4:$C$20</c:f>
              <c:numCache>
                <c:formatCode>General</c:formatCode>
                <c:ptCount val="17"/>
                <c:pt idx="0">
                  <c:v>22</c:v>
                </c:pt>
                <c:pt idx="1">
                  <c:v>30</c:v>
                </c:pt>
                <c:pt idx="2">
                  <c:v>27</c:v>
                </c:pt>
                <c:pt idx="3">
                  <c:v>30</c:v>
                </c:pt>
                <c:pt idx="4">
                  <c:v>28</c:v>
                </c:pt>
                <c:pt idx="5">
                  <c:v>33</c:v>
                </c:pt>
                <c:pt idx="6">
                  <c:v>24</c:v>
                </c:pt>
                <c:pt idx="7">
                  <c:v>26</c:v>
                </c:pt>
                <c:pt idx="8">
                  <c:v>23</c:v>
                </c:pt>
                <c:pt idx="9">
                  <c:v>21</c:v>
                </c:pt>
                <c:pt idx="10">
                  <c:v>27</c:v>
                </c:pt>
                <c:pt idx="11">
                  <c:v>35</c:v>
                </c:pt>
                <c:pt idx="12">
                  <c:v>26</c:v>
                </c:pt>
                <c:pt idx="13">
                  <c:v>37</c:v>
                </c:pt>
                <c:pt idx="14">
                  <c:v>29</c:v>
                </c:pt>
                <c:pt idx="15">
                  <c:v>26</c:v>
                </c:pt>
                <c:pt idx="16">
                  <c:v>33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1033728"/>
        <c:axId val="139303552"/>
      </c:barChart>
      <c:catAx>
        <c:axId val="410337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9303552"/>
        <c:crosses val="autoZero"/>
        <c:auto val="1"/>
        <c:lblAlgn val="ctr"/>
        <c:lblOffset val="100"/>
        <c:noMultiLvlLbl val="0"/>
      </c:catAx>
      <c:valAx>
        <c:axId val="139303552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033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500" baseline="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ИТОГО!$B$4:$B$20</c:f>
              <c:strCache>
                <c:ptCount val="17"/>
                <c:pt idx="0">
                  <c:v>МБОУ «Билютайская ООШ»</c:v>
                </c:pt>
                <c:pt idx="1">
                  <c:v> «Бичурская СОШ № 1»</c:v>
                </c:pt>
                <c:pt idx="2">
                  <c:v> «Бичурская СОШ № 2»</c:v>
                </c:pt>
                <c:pt idx="3">
                  <c:v> «Бичурская СОШ № 3»</c:v>
                </c:pt>
                <c:pt idx="4">
                  <c:v> «Бичурская СОШ № 4 им..»</c:v>
                </c:pt>
                <c:pt idx="5">
                  <c:v> «Бичурская СОШ № 5»</c:v>
                </c:pt>
                <c:pt idx="6">
                  <c:v> «Буйская СОШ»</c:v>
                </c:pt>
                <c:pt idx="7">
                  <c:v> «Верхне-Мангиртуйская ООШ»</c:v>
                </c:pt>
                <c:pt idx="8">
                  <c:v> «Гочитская СОШ»</c:v>
                </c:pt>
                <c:pt idx="9">
                  <c:v> «Еланская СОШ»</c:v>
                </c:pt>
                <c:pt idx="10">
                  <c:v> «Киретская СОШ»</c:v>
                </c:pt>
                <c:pt idx="11">
                  <c:v> «Мало-Куналейская СОШ»</c:v>
                </c:pt>
                <c:pt idx="12">
                  <c:v> «Новосретенская СОШ»</c:v>
                </c:pt>
                <c:pt idx="13">
                  <c:v> «Окино-Ключевская СОШ»</c:v>
                </c:pt>
                <c:pt idx="14">
                  <c:v> «Посельская СОШ»</c:v>
                </c:pt>
                <c:pt idx="15">
                  <c:v> «Потанинская СОШ»</c:v>
                </c:pt>
                <c:pt idx="16">
                  <c:v> «Шибертуйская СОШ»</c:v>
                </c:pt>
              </c:strCache>
            </c:strRef>
          </c:cat>
          <c:val>
            <c:numRef>
              <c:f>ИТОГО!$E$4:$E$20</c:f>
              <c:numCache>
                <c:formatCode>General</c:formatCode>
                <c:ptCount val="17"/>
                <c:pt idx="0">
                  <c:v>15</c:v>
                </c:pt>
                <c:pt idx="1">
                  <c:v>17</c:v>
                </c:pt>
                <c:pt idx="2">
                  <c:v>18</c:v>
                </c:pt>
                <c:pt idx="3">
                  <c:v>18</c:v>
                </c:pt>
                <c:pt idx="4">
                  <c:v>17</c:v>
                </c:pt>
                <c:pt idx="5">
                  <c:v>9</c:v>
                </c:pt>
                <c:pt idx="6">
                  <c:v>16</c:v>
                </c:pt>
                <c:pt idx="7">
                  <c:v>10</c:v>
                </c:pt>
                <c:pt idx="8">
                  <c:v>13</c:v>
                </c:pt>
                <c:pt idx="9">
                  <c:v>19</c:v>
                </c:pt>
                <c:pt idx="10">
                  <c:v>14</c:v>
                </c:pt>
                <c:pt idx="11">
                  <c:v>21</c:v>
                </c:pt>
                <c:pt idx="12">
                  <c:v>12</c:v>
                </c:pt>
                <c:pt idx="13">
                  <c:v>16</c:v>
                </c:pt>
                <c:pt idx="14">
                  <c:v>15</c:v>
                </c:pt>
                <c:pt idx="15">
                  <c:v>17</c:v>
                </c:pt>
                <c:pt idx="16">
                  <c:v>17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36187264"/>
        <c:axId val="139199616"/>
      </c:barChart>
      <c:catAx>
        <c:axId val="1361872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9199616"/>
        <c:crosses val="autoZero"/>
        <c:auto val="1"/>
        <c:lblAlgn val="ctr"/>
        <c:lblOffset val="100"/>
        <c:noMultiLvlLbl val="0"/>
      </c:catAx>
      <c:valAx>
        <c:axId val="139199616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6187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500" baseline="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ИТОГО!$B$4:$B$20</c:f>
              <c:strCache>
                <c:ptCount val="17"/>
                <c:pt idx="0">
                  <c:v>МБОУ «Билютайская ООШ»</c:v>
                </c:pt>
                <c:pt idx="1">
                  <c:v> «Бичурская СОШ № 1»</c:v>
                </c:pt>
                <c:pt idx="2">
                  <c:v> «Бичурская СОШ № 2»</c:v>
                </c:pt>
                <c:pt idx="3">
                  <c:v> «Бичурская СОШ № 3»</c:v>
                </c:pt>
                <c:pt idx="4">
                  <c:v> «Бичурская СОШ № 4 им..»</c:v>
                </c:pt>
                <c:pt idx="5">
                  <c:v> «Бичурская СОШ № 5»</c:v>
                </c:pt>
                <c:pt idx="6">
                  <c:v> «Буйская СОШ»</c:v>
                </c:pt>
                <c:pt idx="7">
                  <c:v> «Верхне-Мангиртуйская ООШ»</c:v>
                </c:pt>
                <c:pt idx="8">
                  <c:v> «Гочитская СОШ»</c:v>
                </c:pt>
                <c:pt idx="9">
                  <c:v> «Еланская СОШ»</c:v>
                </c:pt>
                <c:pt idx="10">
                  <c:v> «Киретская СОШ»</c:v>
                </c:pt>
                <c:pt idx="11">
                  <c:v> «Мало-Куналейская СОШ»</c:v>
                </c:pt>
                <c:pt idx="12">
                  <c:v> «Новосретенская СОШ»</c:v>
                </c:pt>
                <c:pt idx="13">
                  <c:v> «Окино-Ключевская СОШ»</c:v>
                </c:pt>
                <c:pt idx="14">
                  <c:v> «Посельская СОШ»</c:v>
                </c:pt>
                <c:pt idx="15">
                  <c:v> «Потанинская СОШ»</c:v>
                </c:pt>
                <c:pt idx="16">
                  <c:v> «Шибертуйская СОШ»</c:v>
                </c:pt>
              </c:strCache>
            </c:strRef>
          </c:cat>
          <c:val>
            <c:numRef>
              <c:f>ИТОГО!$G$4:$G$20</c:f>
              <c:numCache>
                <c:formatCode>General</c:formatCode>
                <c:ptCount val="17"/>
                <c:pt idx="0">
                  <c:v>16</c:v>
                </c:pt>
                <c:pt idx="1">
                  <c:v>20</c:v>
                </c:pt>
                <c:pt idx="2">
                  <c:v>9</c:v>
                </c:pt>
                <c:pt idx="3">
                  <c:v>17</c:v>
                </c:pt>
                <c:pt idx="4">
                  <c:v>18</c:v>
                </c:pt>
                <c:pt idx="5">
                  <c:v>14</c:v>
                </c:pt>
                <c:pt idx="6">
                  <c:v>25</c:v>
                </c:pt>
                <c:pt idx="7">
                  <c:v>9</c:v>
                </c:pt>
                <c:pt idx="8">
                  <c:v>10</c:v>
                </c:pt>
                <c:pt idx="9">
                  <c:v>14</c:v>
                </c:pt>
                <c:pt idx="10">
                  <c:v>13</c:v>
                </c:pt>
                <c:pt idx="11">
                  <c:v>16</c:v>
                </c:pt>
                <c:pt idx="12">
                  <c:v>12</c:v>
                </c:pt>
                <c:pt idx="13">
                  <c:v>21</c:v>
                </c:pt>
                <c:pt idx="14">
                  <c:v>17</c:v>
                </c:pt>
                <c:pt idx="15">
                  <c:v>17</c:v>
                </c:pt>
                <c:pt idx="16">
                  <c:v>23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39213440"/>
        <c:axId val="139545984"/>
      </c:barChart>
      <c:catAx>
        <c:axId val="1392134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9545984"/>
        <c:crosses val="autoZero"/>
        <c:auto val="1"/>
        <c:lblAlgn val="ctr"/>
        <c:lblOffset val="100"/>
        <c:noMultiLvlLbl val="0"/>
      </c:catAx>
      <c:valAx>
        <c:axId val="139545984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9213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500" baseline="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ИТОГО!$B$4:$B$20</c:f>
              <c:strCache>
                <c:ptCount val="17"/>
                <c:pt idx="0">
                  <c:v>МБОУ «Билютайская ООШ»</c:v>
                </c:pt>
                <c:pt idx="1">
                  <c:v> «Бичурская СОШ № 1»</c:v>
                </c:pt>
                <c:pt idx="2">
                  <c:v> «Бичурская СОШ № 2»</c:v>
                </c:pt>
                <c:pt idx="3">
                  <c:v> «Бичурская СОШ № 3»</c:v>
                </c:pt>
                <c:pt idx="4">
                  <c:v> «Бичурская СОШ № 4 им..»</c:v>
                </c:pt>
                <c:pt idx="5">
                  <c:v> «Бичурская СОШ № 5»</c:v>
                </c:pt>
                <c:pt idx="6">
                  <c:v> «Буйская СОШ»</c:v>
                </c:pt>
                <c:pt idx="7">
                  <c:v> «Верхне-Мангиртуйская ООШ»</c:v>
                </c:pt>
                <c:pt idx="8">
                  <c:v> «Гочитская СОШ»</c:v>
                </c:pt>
                <c:pt idx="9">
                  <c:v> «Еланская СОШ»</c:v>
                </c:pt>
                <c:pt idx="10">
                  <c:v> «Киретская СОШ»</c:v>
                </c:pt>
                <c:pt idx="11">
                  <c:v> «Мало-Куналейская СОШ»</c:v>
                </c:pt>
                <c:pt idx="12">
                  <c:v> «Новосретенская СОШ»</c:v>
                </c:pt>
                <c:pt idx="13">
                  <c:v> «Окино-Ключевская СОШ»</c:v>
                </c:pt>
                <c:pt idx="14">
                  <c:v> «Посельская СОШ»</c:v>
                </c:pt>
                <c:pt idx="15">
                  <c:v> «Потанинская СОШ»</c:v>
                </c:pt>
                <c:pt idx="16">
                  <c:v> «Шибертуйская СОШ»</c:v>
                </c:pt>
              </c:strCache>
            </c:strRef>
          </c:cat>
          <c:val>
            <c:numRef>
              <c:f>ИТОГО!$I$4:$I$20</c:f>
              <c:numCache>
                <c:formatCode>General</c:formatCode>
                <c:ptCount val="17"/>
                <c:pt idx="0">
                  <c:v>14</c:v>
                </c:pt>
                <c:pt idx="1">
                  <c:v>16</c:v>
                </c:pt>
                <c:pt idx="2">
                  <c:v>14</c:v>
                </c:pt>
                <c:pt idx="3">
                  <c:v>14</c:v>
                </c:pt>
                <c:pt idx="4">
                  <c:v>17</c:v>
                </c:pt>
                <c:pt idx="5">
                  <c:v>11</c:v>
                </c:pt>
                <c:pt idx="6">
                  <c:v>16</c:v>
                </c:pt>
                <c:pt idx="7">
                  <c:v>13</c:v>
                </c:pt>
                <c:pt idx="8">
                  <c:v>17</c:v>
                </c:pt>
                <c:pt idx="9">
                  <c:v>17</c:v>
                </c:pt>
                <c:pt idx="10">
                  <c:v>17</c:v>
                </c:pt>
                <c:pt idx="11">
                  <c:v>17</c:v>
                </c:pt>
                <c:pt idx="12">
                  <c:v>13</c:v>
                </c:pt>
                <c:pt idx="13">
                  <c:v>19</c:v>
                </c:pt>
                <c:pt idx="14">
                  <c:v>15</c:v>
                </c:pt>
                <c:pt idx="15">
                  <c:v>18</c:v>
                </c:pt>
                <c:pt idx="16">
                  <c:v>18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0018048"/>
        <c:axId val="140027776"/>
      </c:barChart>
      <c:catAx>
        <c:axId val="1400180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0027776"/>
        <c:crosses val="autoZero"/>
        <c:auto val="1"/>
        <c:lblAlgn val="ctr"/>
        <c:lblOffset val="100"/>
        <c:noMultiLvlLbl val="0"/>
      </c:catAx>
      <c:valAx>
        <c:axId val="140027776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40018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500" baseline="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ИТОГО!$B$4:$B$20</c:f>
              <c:strCache>
                <c:ptCount val="17"/>
                <c:pt idx="0">
                  <c:v>МБОУ «Билютайская ООШ»</c:v>
                </c:pt>
                <c:pt idx="1">
                  <c:v> «Бичурская СОШ № 1»</c:v>
                </c:pt>
                <c:pt idx="2">
                  <c:v> «Бичурская СОШ № 2»</c:v>
                </c:pt>
                <c:pt idx="3">
                  <c:v> «Бичурская СОШ № 3»</c:v>
                </c:pt>
                <c:pt idx="4">
                  <c:v> «Бичурская СОШ № 4 им..»</c:v>
                </c:pt>
                <c:pt idx="5">
                  <c:v> «Бичурская СОШ № 5»</c:v>
                </c:pt>
                <c:pt idx="6">
                  <c:v> «Буйская СОШ»</c:v>
                </c:pt>
                <c:pt idx="7">
                  <c:v> «Верхне-Мангиртуйская ООШ»</c:v>
                </c:pt>
                <c:pt idx="8">
                  <c:v> «Гочитская СОШ»</c:v>
                </c:pt>
                <c:pt idx="9">
                  <c:v> «Еланская СОШ»</c:v>
                </c:pt>
                <c:pt idx="10">
                  <c:v> «Киретская СОШ»</c:v>
                </c:pt>
                <c:pt idx="11">
                  <c:v> «Мало-Куналейская СОШ»</c:v>
                </c:pt>
                <c:pt idx="12">
                  <c:v> «Новосретенская СОШ»</c:v>
                </c:pt>
                <c:pt idx="13">
                  <c:v> «Окино-Ключевская СОШ»</c:v>
                </c:pt>
                <c:pt idx="14">
                  <c:v> «Посельская СОШ»</c:v>
                </c:pt>
                <c:pt idx="15">
                  <c:v> «Потанинская СОШ»</c:v>
                </c:pt>
                <c:pt idx="16">
                  <c:v> «Шибертуйская СОШ»</c:v>
                </c:pt>
              </c:strCache>
            </c:strRef>
          </c:cat>
          <c:val>
            <c:numRef>
              <c:f>ИТОГО!$K$4:$K$20</c:f>
              <c:numCache>
                <c:formatCode>General</c:formatCode>
                <c:ptCount val="17"/>
                <c:pt idx="0">
                  <c:v>6</c:v>
                </c:pt>
                <c:pt idx="1">
                  <c:v>10</c:v>
                </c:pt>
                <c:pt idx="2">
                  <c:v>9</c:v>
                </c:pt>
                <c:pt idx="3">
                  <c:v>8</c:v>
                </c:pt>
                <c:pt idx="4">
                  <c:v>6</c:v>
                </c:pt>
                <c:pt idx="5">
                  <c:v>6</c:v>
                </c:pt>
                <c:pt idx="6">
                  <c:v>10</c:v>
                </c:pt>
                <c:pt idx="7">
                  <c:v>5</c:v>
                </c:pt>
                <c:pt idx="8">
                  <c:v>8</c:v>
                </c:pt>
                <c:pt idx="9">
                  <c:v>6</c:v>
                </c:pt>
                <c:pt idx="10">
                  <c:v>7</c:v>
                </c:pt>
                <c:pt idx="11">
                  <c:v>9</c:v>
                </c:pt>
                <c:pt idx="12">
                  <c:v>7</c:v>
                </c:pt>
                <c:pt idx="13">
                  <c:v>9</c:v>
                </c:pt>
                <c:pt idx="14">
                  <c:v>8</c:v>
                </c:pt>
                <c:pt idx="15">
                  <c:v>9</c:v>
                </c:pt>
                <c:pt idx="16">
                  <c:v>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39672192"/>
        <c:axId val="139735424"/>
      </c:barChart>
      <c:catAx>
        <c:axId val="1396721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9735424"/>
        <c:crosses val="autoZero"/>
        <c:auto val="1"/>
        <c:lblAlgn val="ctr"/>
        <c:lblOffset val="100"/>
        <c:noMultiLvlLbl val="0"/>
      </c:catAx>
      <c:valAx>
        <c:axId val="139735424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9672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500" baseline="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6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ИТОГО!$B$4:$B$20</c:f>
              <c:strCache>
                <c:ptCount val="17"/>
                <c:pt idx="0">
                  <c:v>МБОУ «Билютайская ООШ»</c:v>
                </c:pt>
                <c:pt idx="1">
                  <c:v> «Бичурская СОШ № 1»</c:v>
                </c:pt>
                <c:pt idx="2">
                  <c:v> «Бичурская СОШ № 2»</c:v>
                </c:pt>
                <c:pt idx="3">
                  <c:v> «Бичурская СОШ № 3»</c:v>
                </c:pt>
                <c:pt idx="4">
                  <c:v> «Бичурская СОШ № 4 им..»</c:v>
                </c:pt>
                <c:pt idx="5">
                  <c:v> «Бичурская СОШ № 5»</c:v>
                </c:pt>
                <c:pt idx="6">
                  <c:v> «Буйская СОШ»</c:v>
                </c:pt>
                <c:pt idx="7">
                  <c:v> «Верхне-Мангиртуйская ООШ»</c:v>
                </c:pt>
                <c:pt idx="8">
                  <c:v> «Гочитская СОШ»</c:v>
                </c:pt>
                <c:pt idx="9">
                  <c:v> «Еланская СОШ»</c:v>
                </c:pt>
                <c:pt idx="10">
                  <c:v> «Киретская СОШ»</c:v>
                </c:pt>
                <c:pt idx="11">
                  <c:v> «Мало-Куналейская СОШ»</c:v>
                </c:pt>
                <c:pt idx="12">
                  <c:v> «Новосретенская СОШ»</c:v>
                </c:pt>
                <c:pt idx="13">
                  <c:v> «Окино-Ключевская СОШ»</c:v>
                </c:pt>
                <c:pt idx="14">
                  <c:v> «Посельская СОШ»</c:v>
                </c:pt>
                <c:pt idx="15">
                  <c:v> «Потанинская СОШ»</c:v>
                </c:pt>
                <c:pt idx="16">
                  <c:v> «Шибертуйская СОШ»</c:v>
                </c:pt>
              </c:strCache>
            </c:strRef>
          </c:cat>
          <c:val>
            <c:numRef>
              <c:f>ИТОГО!$M$4:$M$20</c:f>
              <c:numCache>
                <c:formatCode>General</c:formatCode>
                <c:ptCount val="17"/>
                <c:pt idx="0">
                  <c:v>18</c:v>
                </c:pt>
                <c:pt idx="1">
                  <c:v>25</c:v>
                </c:pt>
                <c:pt idx="2">
                  <c:v>22</c:v>
                </c:pt>
                <c:pt idx="3">
                  <c:v>22</c:v>
                </c:pt>
                <c:pt idx="4">
                  <c:v>23</c:v>
                </c:pt>
                <c:pt idx="5">
                  <c:v>18</c:v>
                </c:pt>
                <c:pt idx="6">
                  <c:v>25</c:v>
                </c:pt>
                <c:pt idx="7">
                  <c:v>13</c:v>
                </c:pt>
                <c:pt idx="8">
                  <c:v>21</c:v>
                </c:pt>
                <c:pt idx="9">
                  <c:v>18</c:v>
                </c:pt>
                <c:pt idx="10">
                  <c:v>20</c:v>
                </c:pt>
                <c:pt idx="11">
                  <c:v>26</c:v>
                </c:pt>
                <c:pt idx="12">
                  <c:v>17</c:v>
                </c:pt>
                <c:pt idx="13">
                  <c:v>18</c:v>
                </c:pt>
                <c:pt idx="14">
                  <c:v>21</c:v>
                </c:pt>
                <c:pt idx="15">
                  <c:v>17</c:v>
                </c:pt>
                <c:pt idx="16">
                  <c:v>11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39797632"/>
        <c:axId val="139819648"/>
      </c:barChart>
      <c:catAx>
        <c:axId val="1397976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9819648"/>
        <c:crosses val="autoZero"/>
        <c:auto val="1"/>
        <c:lblAlgn val="ctr"/>
        <c:lblOffset val="100"/>
        <c:noMultiLvlLbl val="0"/>
      </c:catAx>
      <c:valAx>
        <c:axId val="139819648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9797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500" baseline="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ИТОГО!$B$4:$B$20</c:f>
              <c:strCache>
                <c:ptCount val="17"/>
                <c:pt idx="0">
                  <c:v>МБОУ «Билютайская ООШ»</c:v>
                </c:pt>
                <c:pt idx="1">
                  <c:v> «Бичурская СОШ № 1»</c:v>
                </c:pt>
                <c:pt idx="2">
                  <c:v> «Бичурская СОШ № 2»</c:v>
                </c:pt>
                <c:pt idx="3">
                  <c:v> «Бичурская СОШ № 3»</c:v>
                </c:pt>
                <c:pt idx="4">
                  <c:v> «Бичурская СОШ № 4 им..»</c:v>
                </c:pt>
                <c:pt idx="5">
                  <c:v> «Бичурская СОШ № 5»</c:v>
                </c:pt>
                <c:pt idx="6">
                  <c:v> «Буйская СОШ»</c:v>
                </c:pt>
                <c:pt idx="7">
                  <c:v> «Верхне-Мангиртуйская ООШ»</c:v>
                </c:pt>
                <c:pt idx="8">
                  <c:v> «Гочитская СОШ»</c:v>
                </c:pt>
                <c:pt idx="9">
                  <c:v> «Еланская СОШ»</c:v>
                </c:pt>
                <c:pt idx="10">
                  <c:v> «Киретская СОШ»</c:v>
                </c:pt>
                <c:pt idx="11">
                  <c:v> «Мало-Куналейская СОШ»</c:v>
                </c:pt>
                <c:pt idx="12">
                  <c:v> «Новосретенская СОШ»</c:v>
                </c:pt>
                <c:pt idx="13">
                  <c:v> «Окино-Ключевская СОШ»</c:v>
                </c:pt>
                <c:pt idx="14">
                  <c:v> «Посельская СОШ»</c:v>
                </c:pt>
                <c:pt idx="15">
                  <c:v> «Потанинская СОШ»</c:v>
                </c:pt>
                <c:pt idx="16">
                  <c:v> «Шибертуйская СОШ»</c:v>
                </c:pt>
              </c:strCache>
            </c:strRef>
          </c:cat>
          <c:val>
            <c:numRef>
              <c:f>ИТОГО!$O$4:$O$20</c:f>
              <c:numCache>
                <c:formatCode>General</c:formatCode>
                <c:ptCount val="17"/>
                <c:pt idx="0">
                  <c:v>8</c:v>
                </c:pt>
                <c:pt idx="1">
                  <c:v>16</c:v>
                </c:pt>
                <c:pt idx="2">
                  <c:v>12</c:v>
                </c:pt>
                <c:pt idx="3">
                  <c:v>12</c:v>
                </c:pt>
                <c:pt idx="4">
                  <c:v>16</c:v>
                </c:pt>
                <c:pt idx="5">
                  <c:v>6</c:v>
                </c:pt>
                <c:pt idx="6">
                  <c:v>9</c:v>
                </c:pt>
                <c:pt idx="7">
                  <c:v>6</c:v>
                </c:pt>
                <c:pt idx="8">
                  <c:v>10</c:v>
                </c:pt>
                <c:pt idx="9">
                  <c:v>11</c:v>
                </c:pt>
                <c:pt idx="10">
                  <c:v>10</c:v>
                </c:pt>
                <c:pt idx="11">
                  <c:v>16</c:v>
                </c:pt>
                <c:pt idx="12">
                  <c:v>9</c:v>
                </c:pt>
                <c:pt idx="13">
                  <c:v>12</c:v>
                </c:pt>
                <c:pt idx="14">
                  <c:v>14</c:v>
                </c:pt>
                <c:pt idx="15">
                  <c:v>11</c:v>
                </c:pt>
                <c:pt idx="16">
                  <c:v>15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31989888"/>
        <c:axId val="132035712"/>
      </c:barChart>
      <c:catAx>
        <c:axId val="1319898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2035712"/>
        <c:crosses val="autoZero"/>
        <c:auto val="1"/>
        <c:lblAlgn val="ctr"/>
        <c:lblOffset val="100"/>
        <c:noMultiLvlLbl val="0"/>
      </c:catAx>
      <c:valAx>
        <c:axId val="132035712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1989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500" baseline="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ИТОГО!$B$4:$B$20</c:f>
              <c:strCache>
                <c:ptCount val="17"/>
                <c:pt idx="0">
                  <c:v>МБОУ «Билютайская ООШ»</c:v>
                </c:pt>
                <c:pt idx="1">
                  <c:v> «Бичурская СОШ № 1»</c:v>
                </c:pt>
                <c:pt idx="2">
                  <c:v> «Бичурская СОШ № 2»</c:v>
                </c:pt>
                <c:pt idx="3">
                  <c:v> «Бичурская СОШ № 3»</c:v>
                </c:pt>
                <c:pt idx="4">
                  <c:v> «Бичурская СОШ № 4 им..»</c:v>
                </c:pt>
                <c:pt idx="5">
                  <c:v> «Бичурская СОШ № 5»</c:v>
                </c:pt>
                <c:pt idx="6">
                  <c:v> «Буйская СОШ»</c:v>
                </c:pt>
                <c:pt idx="7">
                  <c:v> «Верхне-Мангиртуйская ООШ»</c:v>
                </c:pt>
                <c:pt idx="8">
                  <c:v> «Гочитская СОШ»</c:v>
                </c:pt>
                <c:pt idx="9">
                  <c:v> «Еланская СОШ»</c:v>
                </c:pt>
                <c:pt idx="10">
                  <c:v> «Киретская СОШ»</c:v>
                </c:pt>
                <c:pt idx="11">
                  <c:v> «Мало-Куналейская СОШ»</c:v>
                </c:pt>
                <c:pt idx="12">
                  <c:v> «Новосретенская СОШ»</c:v>
                </c:pt>
                <c:pt idx="13">
                  <c:v> «Окино-Ключевская СОШ»</c:v>
                </c:pt>
                <c:pt idx="14">
                  <c:v> «Посельская СОШ»</c:v>
                </c:pt>
                <c:pt idx="15">
                  <c:v> «Потанинская СОШ»</c:v>
                </c:pt>
                <c:pt idx="16">
                  <c:v> «Шибертуйская СОШ»</c:v>
                </c:pt>
              </c:strCache>
            </c:strRef>
          </c:cat>
          <c:val>
            <c:numRef>
              <c:f>ИТОГО!$Q$4:$Q$20</c:f>
              <c:numCache>
                <c:formatCode>General</c:formatCode>
                <c:ptCount val="17"/>
                <c:pt idx="0">
                  <c:v>9</c:v>
                </c:pt>
                <c:pt idx="1">
                  <c:v>14</c:v>
                </c:pt>
                <c:pt idx="2">
                  <c:v>11</c:v>
                </c:pt>
                <c:pt idx="3">
                  <c:v>15</c:v>
                </c:pt>
                <c:pt idx="4">
                  <c:v>16</c:v>
                </c:pt>
                <c:pt idx="5">
                  <c:v>15</c:v>
                </c:pt>
                <c:pt idx="6">
                  <c:v>13</c:v>
                </c:pt>
                <c:pt idx="7">
                  <c:v>10</c:v>
                </c:pt>
                <c:pt idx="8">
                  <c:v>12</c:v>
                </c:pt>
                <c:pt idx="9">
                  <c:v>12</c:v>
                </c:pt>
                <c:pt idx="10">
                  <c:v>12</c:v>
                </c:pt>
                <c:pt idx="11">
                  <c:v>13</c:v>
                </c:pt>
                <c:pt idx="12">
                  <c:v>12</c:v>
                </c:pt>
                <c:pt idx="13">
                  <c:v>8</c:v>
                </c:pt>
                <c:pt idx="14">
                  <c:v>10</c:v>
                </c:pt>
                <c:pt idx="15">
                  <c:v>10</c:v>
                </c:pt>
                <c:pt idx="16">
                  <c:v>13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32081536"/>
        <c:axId val="132119936"/>
      </c:barChart>
      <c:catAx>
        <c:axId val="1320815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2119936"/>
        <c:crosses val="autoZero"/>
        <c:auto val="1"/>
        <c:lblAlgn val="ctr"/>
        <c:lblOffset val="100"/>
        <c:noMultiLvlLbl val="0"/>
      </c:catAx>
      <c:valAx>
        <c:axId val="132119936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2081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500" baseline="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E999DA-0C64-44CE-92D2-06B56BB705A4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D583E-8926-42EC-98C0-625239109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65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FF8D0E63-0F6A-47B0-8BD1-6E95B004C872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798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35B23-076E-48F0-9754-735A33BB07F5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1203E-28F1-4120-BCB6-F5A415C28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361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35B23-076E-48F0-9754-735A33BB07F5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1203E-28F1-4120-BCB6-F5A415C28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625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35B23-076E-48F0-9754-735A33BB07F5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1203E-28F1-4120-BCB6-F5A415C28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356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ключ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лилиния: Фигура 8" descr="Tag=AccentColor&#10;Flavor=Light&#10;Target=Fill">
            <a:extLst>
              <a:ext uri="{FF2B5EF4-FFF2-40B4-BE49-F238E27FC236}">
                <a16:creationId xmlns:a16="http://schemas.microsoft.com/office/drawing/2014/main" xmlns="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>
              <a:latin typeface="Calibri" panose="020F0502020204030204" pitchFamily="34" charset="0"/>
            </a:endParaRPr>
          </a:p>
        </p:txBody>
      </p:sp>
      <p:sp>
        <p:nvSpPr>
          <p:cNvPr id="2" name="Заголовок 1">
            <a:extLst>
              <a:ext uri="{FF2B5EF4-FFF2-40B4-BE49-F238E27FC236}">
                <a16:creationId xmlns:a16="http://schemas.microsoft.com/office/drawing/2014/main" xmlns="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402336"/>
            <a:ext cx="7886700" cy="1344168"/>
          </a:xfrm>
        </p:spPr>
        <p:txBody>
          <a:bodyPr rtlCol="0"/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1A0D5D2F-B49D-49DF-8B4B-289728A11716}" type="datetime1">
              <a:rPr lang="ru-RU" noProof="0" smtClean="0"/>
              <a:t>23.08.2023</a:t>
            </a:fld>
            <a:endParaRPr lang="ru-RU" noProof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2C18C1E5-FB55-42F5-BD6D-9CC153FCDBE6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xmlns="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279767" y="3511296"/>
            <a:ext cx="548640" cy="731520"/>
          </a:xfrm>
          <a:prstGeom prst="rect">
            <a:avLst/>
          </a:prstGeom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xmlns="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96537" y="3511296"/>
            <a:ext cx="548640" cy="731520"/>
          </a:xfrm>
          <a:prstGeom prst="rect">
            <a:avLst/>
          </a:prstGeom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xmlns="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13307" y="3511296"/>
            <a:ext cx="548640" cy="731520"/>
          </a:xfrm>
          <a:prstGeom prst="rect">
            <a:avLst/>
          </a:prstGeom>
        </p:spPr>
        <p:txBody>
          <a:bodyPr wrap="square" rtlCol="0" anchor="ctr">
            <a:noAutofit/>
          </a:bodyPr>
          <a:lstStyle>
            <a:lvl1pPr algn="ctr">
              <a:buNone/>
              <a:defRPr sz="1500"/>
            </a:lvl1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13" name="Текст 32">
            <a:extLst>
              <a:ext uri="{FF2B5EF4-FFF2-40B4-BE49-F238E27FC236}">
                <a16:creationId xmlns:a16="http://schemas.microsoft.com/office/drawing/2014/main" xmlns="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912" y="4315968"/>
            <a:ext cx="2297430" cy="548640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110000"/>
              </a:lnSpc>
              <a:spcBef>
                <a:spcPts val="750"/>
              </a:spcBef>
              <a:buNone/>
              <a:defRPr sz="18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350"/>
            </a:lvl2pPr>
          </a:lstStyle>
          <a:p>
            <a:pPr lvl="0" rtl="0"/>
            <a:r>
              <a:rPr lang="ru-RU" noProof="0"/>
              <a:t>Имя докладчика</a:t>
            </a:r>
          </a:p>
        </p:txBody>
      </p:sp>
      <p:sp>
        <p:nvSpPr>
          <p:cNvPr id="14" name="Текст 32">
            <a:extLst>
              <a:ext uri="{FF2B5EF4-FFF2-40B4-BE49-F238E27FC236}">
                <a16:creationId xmlns:a16="http://schemas.microsoft.com/office/drawing/2014/main" xmlns="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22142" y="4315968"/>
            <a:ext cx="2297430" cy="548640"/>
          </a:xfrm>
        </p:spPr>
        <p:txBody>
          <a:bodyPr rtlCol="0"/>
          <a:lstStyle>
            <a:lvl1pPr marL="0" indent="0" algn="ctr">
              <a:lnSpc>
                <a:spcPct val="110000"/>
              </a:lnSpc>
              <a:spcBef>
                <a:spcPts val="750"/>
              </a:spcBef>
              <a:buNone/>
              <a:defRPr sz="18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350"/>
            </a:lvl2pPr>
          </a:lstStyle>
          <a:p>
            <a:pPr lvl="0" rtl="0"/>
            <a:r>
              <a:rPr lang="ru-RU" noProof="0"/>
              <a:t>Электронная почта</a:t>
            </a:r>
          </a:p>
        </p:txBody>
      </p:sp>
      <p:sp>
        <p:nvSpPr>
          <p:cNvPr id="15" name="Текст 32">
            <a:extLst>
              <a:ext uri="{FF2B5EF4-FFF2-40B4-BE49-F238E27FC236}">
                <a16:creationId xmlns:a16="http://schemas.microsoft.com/office/drawing/2014/main" xmlns="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405372" y="4315968"/>
            <a:ext cx="2297430" cy="548640"/>
          </a:xfrm>
        </p:spPr>
        <p:txBody>
          <a:bodyPr rtlCol="0"/>
          <a:lstStyle>
            <a:lvl1pPr marL="0" indent="0" algn="ctr">
              <a:lnSpc>
                <a:spcPct val="110000"/>
              </a:lnSpc>
              <a:spcBef>
                <a:spcPts val="750"/>
              </a:spcBef>
              <a:buNone/>
              <a:defRPr sz="18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350"/>
            </a:lvl2pPr>
          </a:lstStyle>
          <a:p>
            <a:pPr lvl="0" rtl="0"/>
            <a:r>
              <a:rPr lang="ru-RU" noProof="0"/>
              <a:t>Веб-сайт</a:t>
            </a:r>
          </a:p>
        </p:txBody>
      </p:sp>
    </p:spTree>
    <p:extLst>
      <p:ext uri="{BB962C8B-B14F-4D97-AF65-F5344CB8AC3E}">
        <p14:creationId xmlns:p14="http://schemas.microsoft.com/office/powerpoint/2010/main" val="4159205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35B23-076E-48F0-9754-735A33BB07F5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1203E-28F1-4120-BCB6-F5A415C28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373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35B23-076E-48F0-9754-735A33BB07F5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1203E-28F1-4120-BCB6-F5A415C28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161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35B23-076E-48F0-9754-735A33BB07F5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1203E-28F1-4120-BCB6-F5A415C28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09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35B23-076E-48F0-9754-735A33BB07F5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1203E-28F1-4120-BCB6-F5A415C28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804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35B23-076E-48F0-9754-735A33BB07F5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1203E-28F1-4120-BCB6-F5A415C28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290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35B23-076E-48F0-9754-735A33BB07F5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1203E-28F1-4120-BCB6-F5A415C28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542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35B23-076E-48F0-9754-735A33BB07F5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1203E-28F1-4120-BCB6-F5A415C28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389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35B23-076E-48F0-9754-735A33BB07F5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1203E-28F1-4120-BCB6-F5A415C28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79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35B23-076E-48F0-9754-735A33BB07F5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1203E-28F1-4120-BCB6-F5A415C28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269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loud.mail.ru/public/BCcM/2jqhBB8f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svg"/><Relationship Id="rId5" Type="http://schemas.openxmlformats.org/officeDocument/2006/relationships/image" Target="../media/image7.png"/><Relationship Id="rId10" Type="http://schemas.openxmlformats.org/officeDocument/2006/relationships/hyperlink" Target="mailto:briep@mail.ru" TargetMode="External"/><Relationship Id="rId4" Type="http://schemas.openxmlformats.org/officeDocument/2006/relationships/image" Target="../media/image15.svg"/><Relationship Id="rId9" Type="http://schemas.openxmlformats.org/officeDocument/2006/relationships/hyperlink" Target="https://active-vision.ru/icon/old-phone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340768"/>
            <a:ext cx="8568952" cy="2736303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Результаты самодиагностики проекта «Школа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Минпросвещение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России» </a:t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Бичурском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районе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43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6480720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Магистральное направление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«Образовательная среда»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260648"/>
            <a:ext cx="1603375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28898"/>
            <a:ext cx="969963" cy="89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0916843"/>
              </p:ext>
            </p:extLst>
          </p:nvPr>
        </p:nvGraphicFramePr>
        <p:xfrm>
          <a:off x="1" y="1417638"/>
          <a:ext cx="9144000" cy="4891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395536" y="6381328"/>
            <a:ext cx="8086434" cy="476673"/>
            <a:chOff x="0" y="0"/>
            <a:chExt cx="8086434" cy="202456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0" y="0"/>
              <a:ext cx="1316182" cy="20245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Ниже базового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6770252" y="17317"/>
              <a:ext cx="1316182" cy="18513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Высокий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397661" y="17317"/>
              <a:ext cx="1316182" cy="18513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Средний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2180934" y="5330"/>
              <a:ext cx="1316182" cy="19712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Базовый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0339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840DE9-B226-44FA-B804-9628DF1E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116632"/>
            <a:ext cx="6264696" cy="1143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Ошибки при заполнении самодиагностики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52E6DC8-B4BC-4A56-A75F-2551AEEB61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2320" y="240876"/>
            <a:ext cx="1597290" cy="86570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99E62FB-CE86-4349-8BA9-54C53DBB08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6" y="225635"/>
            <a:ext cx="969348" cy="896190"/>
          </a:xfrm>
          <a:prstGeom prst="rect">
            <a:avLst/>
          </a:prstGeom>
        </p:spPr>
      </p:pic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/>
          </p:nvPr>
        </p:nvGraphicFramePr>
        <p:xfrm>
          <a:off x="1" y="1412776"/>
          <a:ext cx="9143999" cy="540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3601"/>
                <a:gridCol w="459039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Примечание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Реализация учебных планов одного или нескольких профилей обучения и (или) индивидуальных учебных планов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В соответствии с ФГОС СОО в 10-11 </a:t>
                      </a:r>
                      <a:r>
                        <a:rPr lang="ru-RU" dirty="0" err="1" smtClean="0">
                          <a:solidFill>
                            <a:schemeClr val="tx2"/>
                          </a:solidFill>
                        </a:rPr>
                        <a:t>кл</a:t>
                      </a:r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 вводятся профильное обучение </a:t>
                      </a:r>
                      <a:r>
                        <a:rPr lang="ru-RU" i="1" dirty="0" smtClean="0">
                          <a:solidFill>
                            <a:schemeClr val="tx2"/>
                          </a:solidFill>
                        </a:rPr>
                        <a:t>(24 СОШ отметили, что </a:t>
                      </a:r>
                      <a:r>
                        <a:rPr lang="ru-RU" i="1" baseline="0" dirty="0" smtClean="0">
                          <a:solidFill>
                            <a:schemeClr val="tx2"/>
                          </a:solidFill>
                        </a:rPr>
                        <a:t>не реализует профильное обучение) </a:t>
                      </a:r>
                      <a:endParaRPr lang="ru-RU" i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Доля обучающихся, охваченных дополнительным образованием в общей численности обучающихся</a:t>
                      </a:r>
                    </a:p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ru-RU" sz="1200" i="1" dirty="0" smtClean="0">
                          <a:solidFill>
                            <a:schemeClr val="tx2"/>
                          </a:solidFill>
                        </a:rPr>
                        <a:t>(от 10% до 49% обучающихся – 1 б.)</a:t>
                      </a:r>
                      <a:endParaRPr lang="ru-RU" sz="1200" i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Охват детей услугами дополнительного образования в Республике Бурятия составляет 74,9 % </a:t>
                      </a:r>
                      <a:r>
                        <a:rPr lang="ru-RU" i="1" dirty="0" smtClean="0">
                          <a:solidFill>
                            <a:schemeClr val="tx2"/>
                          </a:solidFill>
                        </a:rPr>
                        <a:t>(4 ОО не реализуют)</a:t>
                      </a:r>
                      <a:endParaRPr lang="ru-RU" i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Использование государственных символов при обучении и воспитании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Письмо Министерства просвещения РФ от 15 апреля 2022 г. № СК-295/06 «Об использовании государственных символов Российской Федерации» </a:t>
                      </a:r>
                      <a:r>
                        <a:rPr lang="ru-RU" i="1" dirty="0" smtClean="0">
                          <a:solidFill>
                            <a:schemeClr val="tx2"/>
                          </a:solidFill>
                        </a:rPr>
                        <a:t>(3 ОО не используют)</a:t>
                      </a:r>
                      <a:endParaRPr lang="ru-RU" i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Реализация рабочей программы воспитания, в том числе для обучающихся с ОВЗ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В соответствии с п. 6.1. ст.12 Федерального закона от 29 декабря 2012 г. № 273-ФЗ «Об образовании в Российской Федерации» </a:t>
                      </a:r>
                      <a:r>
                        <a:rPr lang="ru-RU" i="1" dirty="0" smtClean="0">
                          <a:solidFill>
                            <a:schemeClr val="tx2"/>
                          </a:solidFill>
                        </a:rPr>
                        <a:t>(4 ОО не реализуют)</a:t>
                      </a:r>
                      <a:endParaRPr lang="ru-RU" i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1203E-28F1-4120-BCB6-F5A415C286AD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0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D9F0AF-3F97-456E-BF02-4A78E3EC2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274638"/>
            <a:ext cx="6912768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Показатели, требующие решения 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на региональном уровне 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E32B96C5-A509-4FD2-9AF4-A708A2F4CA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" y="332656"/>
            <a:ext cx="969348" cy="89619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01A5CDAD-9D90-4E98-914B-43BDC10630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2648" y="259842"/>
            <a:ext cx="1591194" cy="865707"/>
          </a:xfrm>
          <a:prstGeom prst="rect">
            <a:avLst/>
          </a:prstGeom>
        </p:spPr>
      </p:pic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0" y="1600200"/>
          <a:ext cx="9144000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7984"/>
                <a:gridCol w="471601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Примечание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Наличие советника директора по воспитанию и взаимодействию с детскими общественными объединениями 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90 ОО</a:t>
                      </a:r>
                      <a:endParaRPr lang="ru-RU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Реализация утвержденного календарного плана </a:t>
                      </a:r>
                      <a:r>
                        <a:rPr lang="ru-RU" dirty="0" err="1" smtClean="0">
                          <a:solidFill>
                            <a:schemeClr val="tx2"/>
                          </a:solidFill>
                        </a:rPr>
                        <a:t>профориентационной</a:t>
                      </a:r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 деятельности в школе (в соответствии с календарным планом </a:t>
                      </a:r>
                      <a:r>
                        <a:rPr lang="ru-RU" dirty="0" err="1" smtClean="0">
                          <a:solidFill>
                            <a:schemeClr val="tx2"/>
                          </a:solidFill>
                        </a:rPr>
                        <a:t>профориентационной</a:t>
                      </a:r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 деятельности, разработанным в субъекте РФ)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С 1 сентября 2023 г. в образовательных организациях, реализующих </a:t>
                      </a:r>
                    </a:p>
                    <a:p>
                      <a:r>
                        <a:rPr lang="ru-RU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основные общеобразовательные программы внедряется</a:t>
                      </a:r>
                    </a:p>
                    <a:p>
                      <a:r>
                        <a:rPr lang="ru-RU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Единая модель профессиональной ориентации </a:t>
                      </a:r>
                      <a:r>
                        <a:rPr lang="ru-RU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профориентационный</a:t>
                      </a:r>
                      <a:r>
                        <a:rPr lang="ru-RU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минимум (далее – </a:t>
                      </a:r>
                      <a:r>
                        <a:rPr lang="ru-RU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профминимум</a:t>
                      </a:r>
                      <a:r>
                        <a:rPr lang="ru-RU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).</a:t>
                      </a:r>
                      <a:endParaRPr lang="ru-RU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Доля педагогических работников, прошедших обучение по программам повышения квалификации, размещенным в Федеральном реестре дополнительных профессиональных программ педагогического образования (за три последних года) 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ГАУ ДПО РБ «БРИОП» запланировал на 2 полугодие 2023 г. 66 КПК для различных категорий педагогических работников общеобразовательных организаций</a:t>
                      </a:r>
                      <a:endParaRPr lang="ru-RU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1203E-28F1-4120-BCB6-F5A415C286AD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00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DA4304-AA01-44C8-8C1D-0EC688AC9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274638"/>
            <a:ext cx="6120680" cy="114300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Меры и мероприятия по повышению уровня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сформированности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условий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DDDBBC3-82E7-4446-AAA3-7E0339BBF0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88640"/>
            <a:ext cx="969348" cy="89619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F7D31E5-B255-404E-AB2E-5EED71A62F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8304" y="219123"/>
            <a:ext cx="1597290" cy="865707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95801" y="1600200"/>
            <a:ext cx="8709793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Региональный уровень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Подготовлена «дорожной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карты»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для реализации Проекта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Решается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вопрос о советниках по воспитанию, наличие в школах-педагогов-психологов, 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Готовится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методические рекомендации по ЗОЖ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ГАУ ДПО РБ «БРИОП»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подготовлены 66 КПК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из федерального реестра 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ГАУ ДПО РБ «БРИОП»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запланированы методические мероприятия (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вебинары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, семинары и др.)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по магистральным направлениям на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2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полугодие 2023 г.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Методические материалы для устранения дефицитов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hlinkClick r:id="rId4"/>
              </a:rPr>
              <a:t>https://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cloud.mail.ru/public/BCcM/2jqhBB8fG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Определены региональные кураторы,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консультации по программе развития  и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консультационная поддержка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управленческих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команд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Собеседование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 муниципальными координаторами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1203E-28F1-4120-BCB6-F5A415C286AD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33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5956" y="274638"/>
            <a:ext cx="6548142" cy="114300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Меры и мероприятия по повышению уровня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сформированности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условий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Муниципальный уровень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Организация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межшкольного партнерства и сетевого взаимодействия школ с разным уровнем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Помощь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 разработке программа развития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Оказание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консультационной и методической помощи ОО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Школьный </a:t>
            </a:r>
            <a:r>
              <a:rPr lang="ru-RU" dirty="0">
                <a:solidFill>
                  <a:srgbClr val="FF0000"/>
                </a:solidFill>
              </a:rPr>
              <a:t>уровень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Выявление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дефицитов и составление чек-листа по их устранению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Разработка программы развития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Подготовка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дорожной карты по реализации проекта «Школа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Минпросвещения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России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099" y="260648"/>
            <a:ext cx="1603375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672"/>
            <a:ext cx="969963" cy="89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1203E-28F1-4120-BCB6-F5A415C286AD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60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6F5BB92-813C-4042-B316-05BBE4D46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 smtClean="0"/>
              <a:t>Спасибо</a:t>
            </a:r>
            <a:r>
              <a:rPr lang="en-US" dirty="0" smtClean="0"/>
              <a:t>!</a:t>
            </a:r>
            <a:endParaRPr lang="ru-RU" dirty="0"/>
          </a:p>
        </p:txBody>
      </p:sp>
      <p:pic>
        <p:nvPicPr>
          <p:cNvPr id="23" name="Место для изображения из Интернета 23" descr="Пользователь">
            <a:extLst>
              <a:ext uri="{FF2B5EF4-FFF2-40B4-BE49-F238E27FC236}">
                <a16:creationId xmlns:a16="http://schemas.microsoft.com/office/drawing/2014/main" xmlns="" id="{B4D6CBD8-BAE2-4829-AC80-ACEA4658DDC9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/>
        </p:blipFill>
        <p:spPr/>
      </p:pic>
      <p:pic>
        <p:nvPicPr>
          <p:cNvPr id="25" name="Место для изображения из Интернета 27" descr="Конверт">
            <a:extLst>
              <a:ext uri="{FF2B5EF4-FFF2-40B4-BE49-F238E27FC236}">
                <a16:creationId xmlns:a16="http://schemas.microsoft.com/office/drawing/2014/main" xmlns="" id="{329FB706-264C-44A5-B17E-0D396F61AEF7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108" r="108"/>
          <a:stretch/>
        </p:blipFill>
        <p:spPr/>
      </p:pic>
      <p:pic>
        <p:nvPicPr>
          <p:cNvPr id="27" name="Место для изображения из Интернета 11">
            <a:extLst>
              <a:ext uri="{FF2B5EF4-FFF2-40B4-BE49-F238E27FC236}">
                <a16:creationId xmlns:a16="http://schemas.microsoft.com/office/drawing/2014/main" xmlns="" id="{6EC943CF-98BB-4FE5-A6A8-5371D13646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7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11200"/>
                    </a14:imgEffect>
                    <a14:imgEffect>
                      <a14:saturation sat="268000"/>
                    </a14:imgEffect>
                  </a14:imgLayer>
                </a14:imgProps>
              </a:ext>
              <a:ext uri="{837473B0-CC2E-450A-ABE3-18F120FF3D39}">
                <a1611:picAttrSrcUrl xmlns:a1611="http://schemas.microsoft.com/office/drawing/2016/11/main" xmlns="" r:id="rId9"/>
              </a:ext>
            </a:extLst>
          </a:blip>
          <a:srcRect/>
          <a:stretch/>
        </p:blipFill>
        <p:spPr>
          <a:xfrm>
            <a:off x="7279767" y="3600440"/>
            <a:ext cx="548640" cy="548640"/>
          </a:xfrm>
          <a:noFill/>
        </p:spPr>
      </p:pic>
      <p:sp>
        <p:nvSpPr>
          <p:cNvPr id="9" name="Текст 8">
            <a:extLst>
              <a:ext uri="{FF2B5EF4-FFF2-40B4-BE49-F238E27FC236}">
                <a16:creationId xmlns:a16="http://schemas.microsoft.com/office/drawing/2014/main" xmlns="" id="{41690B51-B7AB-4D15-951F-60CB62BB8DC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rtlCol="0">
            <a:normAutofit fontScale="85000" lnSpcReduction="10000"/>
          </a:bodyPr>
          <a:lstStyle/>
          <a:p>
            <a:pPr rtl="0"/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Цыретарова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Баярма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Бабасановна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  <a:p>
            <a:pPr rtl="0"/>
            <a:endParaRPr lang="ru-RU" dirty="0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xmlns="" id="{53C6B086-BC3B-4FE1-A23D-D1396E627EE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rtlCol="0">
            <a:normAutofit fontScale="55000" lnSpcReduction="20000"/>
          </a:bodyPr>
          <a:lstStyle/>
          <a:p>
            <a:pPr rtl="0"/>
            <a:endParaRPr lang="ru-RU" dirty="0" smtClean="0"/>
          </a:p>
          <a:p>
            <a:pPr rtl="0"/>
            <a:r>
              <a:rPr lang="en-US" sz="2600" dirty="0" smtClean="0">
                <a:hlinkClick r:id="rId10"/>
              </a:rPr>
              <a:t>briep@mail.ru</a:t>
            </a:r>
            <a:r>
              <a:rPr lang="en-US" sz="2600" dirty="0" smtClean="0"/>
              <a:t> </a:t>
            </a:r>
            <a:endParaRPr lang="ru-RU" sz="2600" dirty="0"/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xmlns="" id="{1612A310-0919-4438-952C-499AC4A95E7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012160" y="4221088"/>
            <a:ext cx="2952328" cy="643520"/>
          </a:xfrm>
        </p:spPr>
        <p:txBody>
          <a:bodyPr rtlCol="0">
            <a:normAutofit fontScale="47500" lnSpcReduction="20000"/>
          </a:bodyPr>
          <a:lstStyle/>
          <a:p>
            <a:pPr rtl="0"/>
            <a: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  <a:t>8 (3012) 21-28-60</a:t>
            </a:r>
          </a:p>
          <a:p>
            <a:pPr rtl="0"/>
            <a: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  <a:t>89833306094</a:t>
            </a:r>
            <a:endParaRPr lang="ru-RU" sz="3400" b="1" dirty="0">
              <a:solidFill>
                <a:schemeClr val="tx2">
                  <a:lumMod val="75000"/>
                </a:schemeClr>
              </a:solidFill>
            </a:endParaRPr>
          </a:p>
          <a:p>
            <a:pPr rtl="0"/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763B58A6-180C-4F65-9C7E-460497F34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C18C1E5-FB55-42F5-BD6D-9CC153FCDBE6}" type="slidenum">
              <a:rPr lang="ru-RU" smtClean="0"/>
              <a:pPr rtl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98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AE26C8E-F2E3-4BEF-AE28-B7C721100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931" y="116632"/>
            <a:ext cx="6376389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Результаты самодиагностики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39288B4-BCFA-43FB-9E9D-2473E73FC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2320" y="188655"/>
            <a:ext cx="1585097" cy="86570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BBF6238E-0618-494E-89EB-F7486C2B96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83" y="222378"/>
            <a:ext cx="969348" cy="896190"/>
          </a:xfrm>
          <a:prstGeom prst="rect">
            <a:avLst/>
          </a:prstGeom>
        </p:spPr>
      </p:pic>
      <p:graphicFrame>
        <p:nvGraphicFramePr>
          <p:cNvPr id="7" name="Объект 3">
            <a:extLst>
              <a:ext uri="{FF2B5EF4-FFF2-40B4-BE49-F238E27FC236}">
                <a16:creationId xmlns:a16="http://schemas.microsoft.com/office/drawing/2014/main" xmlns="" id="{2AF5985A-F9D4-4728-B71D-B4A42B2E28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9608189"/>
              </p:ext>
            </p:extLst>
          </p:nvPr>
        </p:nvGraphicFramePr>
        <p:xfrm>
          <a:off x="0" y="1259631"/>
          <a:ext cx="9144000" cy="5625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46337">
                  <a:extLst>
                    <a:ext uri="{9D8B030D-6E8A-4147-A177-3AD203B41FA5}">
                      <a16:colId xmlns:a16="http://schemas.microsoft.com/office/drawing/2014/main" xmlns="" val="4219876795"/>
                    </a:ext>
                  </a:extLst>
                </a:gridCol>
                <a:gridCol w="1280968">
                  <a:extLst>
                    <a:ext uri="{9D8B030D-6E8A-4147-A177-3AD203B41FA5}">
                      <a16:colId xmlns:a16="http://schemas.microsoft.com/office/drawing/2014/main" xmlns="" val="990691288"/>
                    </a:ext>
                  </a:extLst>
                </a:gridCol>
                <a:gridCol w="1357971">
                  <a:extLst>
                    <a:ext uri="{9D8B030D-6E8A-4147-A177-3AD203B41FA5}">
                      <a16:colId xmlns:a16="http://schemas.microsoft.com/office/drawing/2014/main" xmlns="" val="2139421445"/>
                    </a:ext>
                  </a:extLst>
                </a:gridCol>
                <a:gridCol w="1345748">
                  <a:extLst>
                    <a:ext uri="{9D8B030D-6E8A-4147-A177-3AD203B41FA5}">
                      <a16:colId xmlns:a16="http://schemas.microsoft.com/office/drawing/2014/main" xmlns="" val="141043124"/>
                    </a:ext>
                  </a:extLst>
                </a:gridCol>
                <a:gridCol w="1412976">
                  <a:extLst>
                    <a:ext uri="{9D8B030D-6E8A-4147-A177-3AD203B41FA5}">
                      <a16:colId xmlns:a16="http://schemas.microsoft.com/office/drawing/2014/main" xmlns="" val="1771552924"/>
                    </a:ext>
                  </a:extLst>
                </a:gridCol>
              </a:tblGrid>
              <a:tr h="245456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Образовательная организация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+mj-lt"/>
                        </a:rPr>
                        <a:t>Уровень</a:t>
                      </a: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51811" marR="51811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51811" marR="51811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51811" marR="51811" marT="0" marB="0"/>
                </a:tc>
                <a:extLst>
                  <a:ext uri="{0D108BD9-81ED-4DB2-BD59-A6C34878D82A}">
                    <a16:rowId xmlns:a16="http://schemas.microsoft.com/office/drawing/2014/main" xmlns="" val="1875867038"/>
                  </a:ext>
                </a:extLst>
              </a:tr>
              <a:tr h="289454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Полный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Средний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Базовый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Ниже базового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9382267"/>
                  </a:ext>
                </a:extLst>
              </a:tr>
              <a:tr h="2389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</a:t>
                      </a:r>
                      <a:r>
                        <a:rPr lang="ru-RU" sz="11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Билютайская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ООШ»</a:t>
                      </a:r>
                      <a:endParaRPr lang="ru-RU" sz="1100" b="0" i="0" u="none" strike="noStrike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19922357"/>
                  </a:ext>
                </a:extLst>
              </a:tr>
              <a:tr h="2389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</a:t>
                      </a:r>
                      <a:r>
                        <a:rPr lang="ru-RU" sz="11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Бичурская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СОШ 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№ 1»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74915488"/>
                  </a:ext>
                </a:extLst>
              </a:tr>
              <a:tr h="2389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</a:t>
                      </a:r>
                      <a:r>
                        <a:rPr lang="ru-RU" sz="11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Бичурская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СОШ 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№ 2»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74262872"/>
                  </a:ext>
                </a:extLst>
              </a:tr>
              <a:tr h="2389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</a:t>
                      </a:r>
                      <a:r>
                        <a:rPr lang="ru-RU" sz="11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Бичурская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СОШ 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№ 3»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14071909"/>
                  </a:ext>
                </a:extLst>
              </a:tr>
              <a:tr h="3327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</a:t>
                      </a:r>
                      <a:r>
                        <a:rPr lang="ru-RU" sz="11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Бичурская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СОШ 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№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4»</a:t>
                      </a:r>
                      <a:endParaRPr lang="ru-RU" sz="1100" b="0" i="0" u="none" strike="noStrike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80485611"/>
                  </a:ext>
                </a:extLst>
              </a:tr>
              <a:tr h="27388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</a:t>
                      </a:r>
                      <a:r>
                        <a:rPr lang="ru-RU" sz="11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Бичурская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СОШ 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№ 5»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24906107"/>
                  </a:ext>
                </a:extLst>
              </a:tr>
              <a:tr h="27388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</a:t>
                      </a:r>
                      <a:r>
                        <a:rPr lang="ru-RU" sz="11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Буйская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СОШ»</a:t>
                      </a:r>
                      <a:endParaRPr lang="ru-RU" sz="1100" b="0" i="0" u="none" strike="noStrike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40970494"/>
                  </a:ext>
                </a:extLst>
              </a:tr>
              <a:tr h="3327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«Верхне-</a:t>
                      </a:r>
                      <a:r>
                        <a:rPr lang="ru-RU" sz="11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Мангиртуйская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ООШ»</a:t>
                      </a:r>
                      <a:endParaRPr lang="ru-RU" sz="1100" b="0" i="0" u="none" strike="noStrike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98475841"/>
                  </a:ext>
                </a:extLst>
              </a:tr>
              <a:tr h="2389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</a:t>
                      </a:r>
                      <a:r>
                        <a:rPr lang="ru-RU" sz="11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Гочитская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СОШ»</a:t>
                      </a:r>
                      <a:endParaRPr lang="ru-RU" sz="1100" b="0" i="0" u="none" strike="noStrike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97034189"/>
                  </a:ext>
                </a:extLst>
              </a:tr>
              <a:tr h="2389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«Еланская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СОШ»</a:t>
                      </a:r>
                      <a:endParaRPr lang="ru-RU" sz="1100" b="0" i="0" u="none" strike="noStrike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09425447"/>
                  </a:ext>
                </a:extLst>
              </a:tr>
              <a:tr h="2389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</a:t>
                      </a:r>
                      <a:r>
                        <a:rPr lang="ru-RU" sz="11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Киретская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СОШ»</a:t>
                      </a:r>
                      <a:endParaRPr lang="ru-RU" sz="1100" b="0" i="0" u="none" strike="noStrike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94984111"/>
                  </a:ext>
                </a:extLst>
              </a:tr>
              <a:tr h="3327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«Мало-</a:t>
                      </a:r>
                      <a:r>
                        <a:rPr lang="ru-RU" sz="11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Куналейская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СОШ»</a:t>
                      </a:r>
                      <a:endParaRPr lang="ru-RU" sz="1100" b="0" i="0" u="none" strike="noStrike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72839975"/>
                  </a:ext>
                </a:extLst>
              </a:tr>
              <a:tr h="3327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</a:t>
                      </a:r>
                      <a:r>
                        <a:rPr lang="ru-RU" sz="11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Новосретенская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СОШ»</a:t>
                      </a:r>
                      <a:endParaRPr lang="ru-RU" sz="1100" b="0" i="0" u="none" strike="noStrike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77062665"/>
                  </a:ext>
                </a:extLst>
              </a:tr>
              <a:tr h="3327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</a:t>
                      </a:r>
                      <a:r>
                        <a:rPr lang="ru-RU" sz="11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Окино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-Ключевская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СОШ»</a:t>
                      </a:r>
                      <a:endParaRPr lang="ru-RU" sz="1100" b="0" i="0" u="none" strike="noStrike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9918007"/>
                  </a:ext>
                </a:extLst>
              </a:tr>
              <a:tr h="2389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</a:t>
                      </a:r>
                      <a:r>
                        <a:rPr lang="ru-RU" sz="11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Посельская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СОШ»</a:t>
                      </a:r>
                      <a:endParaRPr lang="ru-RU" sz="1100" b="0" i="0" u="none" strike="noStrike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6139239"/>
                  </a:ext>
                </a:extLst>
              </a:tr>
              <a:tr h="27388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</a:t>
                      </a:r>
                      <a:r>
                        <a:rPr lang="ru-RU" sz="11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Потанинская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СОШ»</a:t>
                      </a:r>
                      <a:endParaRPr lang="ru-RU" sz="1100" b="0" i="0" u="none" strike="noStrike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9065403"/>
                  </a:ext>
                </a:extLst>
              </a:tr>
              <a:tr h="2389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МБОУ «</a:t>
                      </a:r>
                      <a:r>
                        <a:rPr lang="ru-RU" sz="11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Шибертуйская</a:t>
                      </a:r>
                      <a:r>
                        <a:rPr lang="ru-RU" sz="11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СОШ»</a:t>
                      </a:r>
                      <a:endParaRPr lang="ru-RU" sz="1100" b="0" i="0" u="none" strike="noStrike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11218677"/>
                  </a:ext>
                </a:extLst>
              </a:tr>
              <a:tr h="425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()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(4) 23.53%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(1) 5.88%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(12) 70.59%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11" marR="518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23398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711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0D50F8A-0038-4D61-88C8-6A58809BF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116632"/>
            <a:ext cx="6552728" cy="130100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Магистральное направление «Знание»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A88B6133-B654-48FD-A8DA-D760AC3C24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2320" y="197783"/>
            <a:ext cx="1591194" cy="86570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1E661DC1-E596-4738-A338-C6DB3F7014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86" y="316609"/>
            <a:ext cx="969348" cy="896190"/>
          </a:xfrm>
          <a:prstGeom prst="rect">
            <a:avLst/>
          </a:prstGeom>
        </p:spPr>
      </p:pic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5367377"/>
              </p:ext>
            </p:extLst>
          </p:nvPr>
        </p:nvGraphicFramePr>
        <p:xfrm>
          <a:off x="0" y="1417637"/>
          <a:ext cx="9144000" cy="4976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5" name="Группа 14"/>
          <p:cNvGrpSpPr/>
          <p:nvPr/>
        </p:nvGrpSpPr>
        <p:grpSpPr>
          <a:xfrm>
            <a:off x="395536" y="6381328"/>
            <a:ext cx="8086434" cy="476673"/>
            <a:chOff x="0" y="0"/>
            <a:chExt cx="8086434" cy="202456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0" y="0"/>
              <a:ext cx="1316182" cy="20245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Ниже базового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6770252" y="17317"/>
              <a:ext cx="1316182" cy="18513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Высокий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397661" y="17317"/>
              <a:ext cx="1316182" cy="18513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Средний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2180934" y="5330"/>
              <a:ext cx="1316182" cy="19712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Базовый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838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4D88277-2A46-42C8-BE87-31C8B90F7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116632"/>
            <a:ext cx="6653214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Магистральное направление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«Здоровье»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DDDAB318-86BC-4ECF-8A04-D5FA923EAC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2806" y="260648"/>
            <a:ext cx="1591194" cy="865707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72F02394-41B3-4BCE-8707-5C6BCFA010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6" y="332656"/>
            <a:ext cx="969348" cy="896190"/>
          </a:xfrm>
          <a:prstGeom prst="rect">
            <a:avLst/>
          </a:prstGeom>
        </p:spPr>
      </p:pic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1033559"/>
              </p:ext>
            </p:extLst>
          </p:nvPr>
        </p:nvGraphicFramePr>
        <p:xfrm>
          <a:off x="107504" y="1412776"/>
          <a:ext cx="9108504" cy="4797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395536" y="6381328"/>
            <a:ext cx="8086434" cy="476673"/>
            <a:chOff x="0" y="0"/>
            <a:chExt cx="8086434" cy="202456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0" y="0"/>
              <a:ext cx="1316182" cy="20245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Ниже базового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770252" y="17317"/>
              <a:ext cx="1316182" cy="18513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Высокий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397661" y="17317"/>
              <a:ext cx="1316182" cy="18513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Средний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180934" y="5330"/>
              <a:ext cx="1316182" cy="19712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Базовый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9649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BD9F0AF-3F97-456E-BF02-4A78E3EC2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274638"/>
            <a:ext cx="6840760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Магистральное направление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«Творчество»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E32B96C5-A509-4FD2-9AF4-A708A2F4CA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" y="332656"/>
            <a:ext cx="969348" cy="89619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01A5CDAD-9D90-4E98-914B-43BDC10630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2648" y="259842"/>
            <a:ext cx="1591194" cy="865707"/>
          </a:xfrm>
          <a:prstGeom prst="rect">
            <a:avLst/>
          </a:prstGeom>
        </p:spPr>
      </p:pic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0391743"/>
              </p:ext>
            </p:extLst>
          </p:nvPr>
        </p:nvGraphicFramePr>
        <p:xfrm>
          <a:off x="2252" y="1417638"/>
          <a:ext cx="9178260" cy="4891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5" name="Группа 14"/>
          <p:cNvGrpSpPr/>
          <p:nvPr/>
        </p:nvGrpSpPr>
        <p:grpSpPr>
          <a:xfrm>
            <a:off x="395536" y="6381328"/>
            <a:ext cx="8086434" cy="476673"/>
            <a:chOff x="0" y="0"/>
            <a:chExt cx="8086434" cy="202456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0" y="0"/>
              <a:ext cx="1316182" cy="20245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Ниже базового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6770252" y="17317"/>
              <a:ext cx="1316182" cy="18513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Высокий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397661" y="17317"/>
              <a:ext cx="1316182" cy="18513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Средний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2180934" y="5330"/>
              <a:ext cx="1316182" cy="19712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Базовый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7746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7A7BC75-25BD-4107-AFDE-74E1FEEFE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436" y="274638"/>
            <a:ext cx="6413884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Магистральное направление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«Воспитание»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0E371ED4-4B92-496F-8FCB-DD74FA093F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2320" y="226512"/>
            <a:ext cx="1591194" cy="86570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007B6BC0-F518-4721-BFB1-D8C2954E8F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63" y="299419"/>
            <a:ext cx="969348" cy="896190"/>
          </a:xfrm>
          <a:prstGeom prst="rect">
            <a:avLst/>
          </a:prstGeom>
        </p:spPr>
      </p:pic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082372"/>
              </p:ext>
            </p:extLst>
          </p:nvPr>
        </p:nvGraphicFramePr>
        <p:xfrm>
          <a:off x="0" y="1417639"/>
          <a:ext cx="9144000" cy="4819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5" name="Группа 14"/>
          <p:cNvGrpSpPr/>
          <p:nvPr/>
        </p:nvGrpSpPr>
        <p:grpSpPr>
          <a:xfrm>
            <a:off x="395536" y="6381328"/>
            <a:ext cx="8086434" cy="476673"/>
            <a:chOff x="0" y="0"/>
            <a:chExt cx="8086434" cy="202456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0" y="0"/>
              <a:ext cx="1316182" cy="20245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Ниже базового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6770252" y="17317"/>
              <a:ext cx="1316182" cy="18513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Высокий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397661" y="17317"/>
              <a:ext cx="1316182" cy="18513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Средний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2180934" y="5330"/>
              <a:ext cx="1316182" cy="19712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Базовый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1059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7467" y="274638"/>
            <a:ext cx="6590877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Магистральное направление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«Профориентация»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632" y="260648"/>
            <a:ext cx="1603375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03972"/>
            <a:ext cx="969963" cy="89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272355"/>
              </p:ext>
            </p:extLst>
          </p:nvPr>
        </p:nvGraphicFramePr>
        <p:xfrm>
          <a:off x="0" y="1417639"/>
          <a:ext cx="9144000" cy="4891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3" name="Группа 12"/>
          <p:cNvGrpSpPr/>
          <p:nvPr/>
        </p:nvGrpSpPr>
        <p:grpSpPr>
          <a:xfrm>
            <a:off x="395536" y="6381328"/>
            <a:ext cx="8086434" cy="476673"/>
            <a:chOff x="0" y="0"/>
            <a:chExt cx="8086434" cy="20245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0"/>
              <a:ext cx="1316182" cy="20245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Ниже базового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770252" y="17317"/>
              <a:ext cx="1316182" cy="18513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Высокий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4397661" y="17317"/>
              <a:ext cx="1316182" cy="18513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Средний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2180934" y="5330"/>
              <a:ext cx="1316182" cy="19712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Базовый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99657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5956" y="274638"/>
            <a:ext cx="6548142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Магистральное направление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«Учитель. Школьная команда»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099" y="260648"/>
            <a:ext cx="1603375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672"/>
            <a:ext cx="969963" cy="89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3504135"/>
              </p:ext>
            </p:extLst>
          </p:nvPr>
        </p:nvGraphicFramePr>
        <p:xfrm>
          <a:off x="1" y="1417638"/>
          <a:ext cx="9144000" cy="4891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1" name="Группа 10"/>
          <p:cNvGrpSpPr/>
          <p:nvPr/>
        </p:nvGrpSpPr>
        <p:grpSpPr>
          <a:xfrm>
            <a:off x="395536" y="6381328"/>
            <a:ext cx="8086434" cy="476673"/>
            <a:chOff x="0" y="0"/>
            <a:chExt cx="8086434" cy="202456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0" y="0"/>
              <a:ext cx="1316182" cy="20245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Ниже базового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6770252" y="17317"/>
              <a:ext cx="1316182" cy="18513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Высокий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397661" y="17317"/>
              <a:ext cx="1316182" cy="18513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Средний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2180934" y="5330"/>
              <a:ext cx="1316182" cy="19712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Базовый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47522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9963" y="274638"/>
            <a:ext cx="6410349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Магистральное направление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«Школьный климат»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483" y="260648"/>
            <a:ext cx="1603375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69963" cy="89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0067687"/>
              </p:ext>
            </p:extLst>
          </p:nvPr>
        </p:nvGraphicFramePr>
        <p:xfrm>
          <a:off x="0" y="1417638"/>
          <a:ext cx="9109858" cy="4963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395536" y="6381328"/>
            <a:ext cx="8086434" cy="476673"/>
            <a:chOff x="0" y="0"/>
            <a:chExt cx="8086434" cy="202456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0" y="0"/>
              <a:ext cx="1316182" cy="20245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Ниже базового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6770252" y="17317"/>
              <a:ext cx="1316182" cy="18513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Высокий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397661" y="17317"/>
              <a:ext cx="1316182" cy="18513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Средний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2180934" y="5330"/>
              <a:ext cx="1316182" cy="19712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400" b="1">
                  <a:solidFill>
                    <a:sysClr val="windowText" lastClr="000000"/>
                  </a:solidFill>
                </a:rPr>
                <a:t>Базовый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617567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1305</TotalTime>
  <Words>676</Words>
  <Application>Microsoft Office PowerPoint</Application>
  <PresentationFormat>Экран (4:3)</PresentationFormat>
  <Paragraphs>145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Результаты самодиагностики проекта «Школа Минпросвещение России»  в Бичурском районе</vt:lpstr>
      <vt:lpstr>Результаты самодиагностики</vt:lpstr>
      <vt:lpstr>Магистральное направление «Знание»</vt:lpstr>
      <vt:lpstr>Магистральное направление «Здоровье»</vt:lpstr>
      <vt:lpstr>Магистральное направление «Творчество»</vt:lpstr>
      <vt:lpstr>Магистральное направление «Воспитание»</vt:lpstr>
      <vt:lpstr>Магистральное направление «Профориентация»</vt:lpstr>
      <vt:lpstr>Магистральное направление «Учитель. Школьная команда»</vt:lpstr>
      <vt:lpstr>Магистральное направление «Школьный климат»</vt:lpstr>
      <vt:lpstr>Магистральное направление «Образовательная среда»</vt:lpstr>
      <vt:lpstr>Ошибки при заполнении самодиагностики</vt:lpstr>
      <vt:lpstr>Показатели, требующие решения  на региональном уровне </vt:lpstr>
      <vt:lpstr>Меры и мероприятия по повышению уровня сформированности условий</vt:lpstr>
      <vt:lpstr>Меры и мероприятия по повышению уровня сформированности условий</vt:lpstr>
      <vt:lpstr>Спасибо!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«Школа Минпросвещение России»: результаты самодиагностики образовательных организаций Республики Бурятия</dc:title>
  <dc:creator>Пользователь</dc:creator>
  <cp:lastModifiedBy>Пользователь</cp:lastModifiedBy>
  <cp:revision>41</cp:revision>
  <dcterms:created xsi:type="dcterms:W3CDTF">2023-03-29T08:59:53Z</dcterms:created>
  <dcterms:modified xsi:type="dcterms:W3CDTF">2023-08-23T07:02:29Z</dcterms:modified>
</cp:coreProperties>
</file>