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5"/>
  </p:notesMasterIdLst>
  <p:sldIdLst>
    <p:sldId id="308" r:id="rId2"/>
    <p:sldId id="309" r:id="rId3"/>
    <p:sldId id="311" r:id="rId4"/>
    <p:sldId id="312" r:id="rId5"/>
    <p:sldId id="313" r:id="rId6"/>
    <p:sldId id="317" r:id="rId7"/>
    <p:sldId id="274" r:id="rId8"/>
    <p:sldId id="327" r:id="rId9"/>
    <p:sldId id="275" r:id="rId10"/>
    <p:sldId id="315" r:id="rId11"/>
    <p:sldId id="316" r:id="rId12"/>
    <p:sldId id="318" r:id="rId13"/>
    <p:sldId id="322" r:id="rId14"/>
    <p:sldId id="286" r:id="rId15"/>
    <p:sldId id="320" r:id="rId16"/>
    <p:sldId id="326" r:id="rId17"/>
    <p:sldId id="321" r:id="rId18"/>
    <p:sldId id="298" r:id="rId19"/>
    <p:sldId id="333" r:id="rId20"/>
    <p:sldId id="334" r:id="rId21"/>
    <p:sldId id="328" r:id="rId22"/>
    <p:sldId id="324" r:id="rId23"/>
    <p:sldId id="325" r:id="rId24"/>
    <p:sldId id="336" r:id="rId25"/>
    <p:sldId id="339" r:id="rId26"/>
    <p:sldId id="329" r:id="rId27"/>
    <p:sldId id="331" r:id="rId28"/>
    <p:sldId id="332" r:id="rId29"/>
    <p:sldId id="337" r:id="rId30"/>
    <p:sldId id="330" r:id="rId31"/>
    <p:sldId id="340" r:id="rId32"/>
    <p:sldId id="276" r:id="rId33"/>
    <p:sldId id="31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8AF09-6A99-4B9E-9092-005F1A96C0B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D74E66-96A1-420E-A44B-47F36A63EA4D}">
      <dgm:prSet phldrT="[Текст]" custT="1"/>
      <dgm:spPr/>
      <dgm:t>
        <a:bodyPr/>
        <a:lstStyle/>
        <a:p>
          <a:endParaRPr lang="ru-RU" sz="2000" dirty="0" smtClean="0">
            <a:solidFill>
              <a:schemeClr val="tx1"/>
            </a:solidFill>
          </a:endParaRPr>
        </a:p>
        <a:p>
          <a:r>
            <a:rPr lang="ru-RU" sz="2000" dirty="0" smtClean="0">
              <a:solidFill>
                <a:schemeClr val="tx1"/>
              </a:solidFill>
            </a:rPr>
            <a:t>Несчастные случаи - 1</a:t>
          </a:r>
        </a:p>
        <a:p>
          <a:endParaRPr lang="ru-RU" sz="2800" dirty="0">
            <a:solidFill>
              <a:schemeClr val="tx1"/>
            </a:solidFill>
          </a:endParaRPr>
        </a:p>
      </dgm:t>
    </dgm:pt>
    <dgm:pt modelId="{067BF55E-0A71-47D3-84B1-C1473C4E1777}" type="parTrans" cxnId="{7F7CE6BD-12DC-472D-A576-023B9F36A38E}">
      <dgm:prSet/>
      <dgm:spPr/>
      <dgm:t>
        <a:bodyPr/>
        <a:lstStyle/>
        <a:p>
          <a:endParaRPr lang="ru-RU"/>
        </a:p>
      </dgm:t>
    </dgm:pt>
    <dgm:pt modelId="{98E53BE7-9A29-4D0C-9A72-8A3782E34105}" type="sibTrans" cxnId="{7F7CE6BD-12DC-472D-A576-023B9F36A38E}">
      <dgm:prSet/>
      <dgm:spPr/>
      <dgm:t>
        <a:bodyPr/>
        <a:lstStyle/>
        <a:p>
          <a:endParaRPr lang="ru-RU"/>
        </a:p>
      </dgm:t>
    </dgm:pt>
    <dgm:pt modelId="{EC930788-F3D9-4EC9-B8D8-97558515E1C9}">
      <dgm:prSet phldrT="[Текст]" custT="1"/>
      <dgm:spPr/>
      <dgm:t>
        <a:bodyPr/>
        <a:lstStyle/>
        <a:p>
          <a:r>
            <a:rPr lang="ru-RU" sz="1800" dirty="0" smtClean="0"/>
            <a:t>Травмы - 30</a:t>
          </a:r>
        </a:p>
        <a:p>
          <a:r>
            <a:rPr lang="ru-RU" sz="1800" dirty="0" smtClean="0"/>
            <a:t>Потенциально опасные повреждения - 300</a:t>
          </a:r>
        </a:p>
        <a:p>
          <a:r>
            <a:rPr lang="ru-RU" sz="1800" dirty="0" smtClean="0"/>
            <a:t>Предпосылки - 3000</a:t>
          </a:r>
          <a:endParaRPr lang="ru-RU" sz="1800" dirty="0"/>
        </a:p>
      </dgm:t>
    </dgm:pt>
    <dgm:pt modelId="{727B1464-C7E2-4F1B-A3D3-C1FD671DEF01}" type="parTrans" cxnId="{44FD2FA8-8568-4549-88A4-60B59976AD67}">
      <dgm:prSet/>
      <dgm:spPr/>
      <dgm:t>
        <a:bodyPr/>
        <a:lstStyle/>
        <a:p>
          <a:endParaRPr lang="ru-RU"/>
        </a:p>
      </dgm:t>
    </dgm:pt>
    <dgm:pt modelId="{F46E31FA-5001-4C9D-B1F5-AAAB3660F3F8}" type="sibTrans" cxnId="{44FD2FA8-8568-4549-88A4-60B59976AD67}">
      <dgm:prSet/>
      <dgm:spPr/>
      <dgm:t>
        <a:bodyPr/>
        <a:lstStyle/>
        <a:p>
          <a:endParaRPr lang="ru-RU"/>
        </a:p>
      </dgm:t>
    </dgm:pt>
    <dgm:pt modelId="{179293EB-44BC-4EB1-ABDF-4851D2B37170}">
      <dgm:prSet phldrT="[Текст]"/>
      <dgm:spPr/>
      <dgm:t>
        <a:bodyPr/>
        <a:lstStyle/>
        <a:p>
          <a:r>
            <a:rPr lang="ru-RU" dirty="0" smtClean="0"/>
            <a:t>Опасные действия</a:t>
          </a:r>
        </a:p>
        <a:p>
          <a:r>
            <a:rPr lang="ru-RU" dirty="0" smtClean="0"/>
            <a:t>30 000</a:t>
          </a:r>
          <a:endParaRPr lang="ru-RU" dirty="0"/>
        </a:p>
      </dgm:t>
    </dgm:pt>
    <dgm:pt modelId="{18B014FE-5F60-4A32-8FBB-8EFAD980B0C0}" type="parTrans" cxnId="{4625C530-5EF6-4B59-83A1-0E1973F36C65}">
      <dgm:prSet/>
      <dgm:spPr/>
      <dgm:t>
        <a:bodyPr/>
        <a:lstStyle/>
        <a:p>
          <a:endParaRPr lang="ru-RU"/>
        </a:p>
      </dgm:t>
    </dgm:pt>
    <dgm:pt modelId="{2C0A4690-AC4C-4962-A6B6-F6CFCEA11F2D}" type="sibTrans" cxnId="{4625C530-5EF6-4B59-83A1-0E1973F36C65}">
      <dgm:prSet/>
      <dgm:spPr/>
      <dgm:t>
        <a:bodyPr/>
        <a:lstStyle/>
        <a:p>
          <a:endParaRPr lang="ru-RU"/>
        </a:p>
      </dgm:t>
    </dgm:pt>
    <dgm:pt modelId="{DCB7FBF3-A125-4848-A575-D6B6AEB77FBA}" type="pres">
      <dgm:prSet presAssocID="{DF88AF09-6A99-4B9E-9092-005F1A96C0BE}" presName="Name0" presStyleCnt="0">
        <dgm:presLayoutVars>
          <dgm:dir/>
          <dgm:animLvl val="lvl"/>
          <dgm:resizeHandles val="exact"/>
        </dgm:presLayoutVars>
      </dgm:prSet>
      <dgm:spPr/>
    </dgm:pt>
    <dgm:pt modelId="{42A7DBD1-06F8-44A5-9655-DCB1E7AE5814}" type="pres">
      <dgm:prSet presAssocID="{E7D74E66-96A1-420E-A44B-47F36A63EA4D}" presName="Name8" presStyleCnt="0"/>
      <dgm:spPr/>
    </dgm:pt>
    <dgm:pt modelId="{EB22DF8C-A71E-416C-BE7B-DCA84B1E39BE}" type="pres">
      <dgm:prSet presAssocID="{E7D74E66-96A1-420E-A44B-47F36A63EA4D}" presName="level" presStyleLbl="node1" presStyleIdx="0" presStyleCnt="3" custScaleX="100396" custScaleY="481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B3523-DE35-4200-9714-0F169FBD95A9}" type="pres">
      <dgm:prSet presAssocID="{E7D74E66-96A1-420E-A44B-47F36A63EA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9A2763-950C-43C6-8253-33F4D3DA1E07}" type="pres">
      <dgm:prSet presAssocID="{EC930788-F3D9-4EC9-B8D8-97558515E1C9}" presName="Name8" presStyleCnt="0"/>
      <dgm:spPr/>
    </dgm:pt>
    <dgm:pt modelId="{ACABC900-C2A2-436A-B200-58F7F06C0CE4}" type="pres">
      <dgm:prSet presAssocID="{EC930788-F3D9-4EC9-B8D8-97558515E1C9}" presName="level" presStyleLbl="node1" presStyleIdx="1" presStyleCnt="3" custScaleX="1022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35E16-D224-4E59-B0BD-ADE521D650AF}" type="pres">
      <dgm:prSet presAssocID="{EC930788-F3D9-4EC9-B8D8-97558515E1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0A654-0619-45E4-BB88-99A69DBB273C}" type="pres">
      <dgm:prSet presAssocID="{179293EB-44BC-4EB1-ABDF-4851D2B37170}" presName="Name8" presStyleCnt="0"/>
      <dgm:spPr/>
    </dgm:pt>
    <dgm:pt modelId="{FEDF0FC4-BD5B-464C-9070-34EC5131B471}" type="pres">
      <dgm:prSet presAssocID="{179293EB-44BC-4EB1-ABDF-4851D2B37170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7FEF9-6F6F-4941-B8F2-5C39179120E6}" type="pres">
      <dgm:prSet presAssocID="{179293EB-44BC-4EB1-ABDF-4851D2B3717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AB3723-E6F5-4715-AA65-62EA77714BD0}" type="presOf" srcId="{DF88AF09-6A99-4B9E-9092-005F1A96C0BE}" destId="{DCB7FBF3-A125-4848-A575-D6B6AEB77FBA}" srcOrd="0" destOrd="0" presId="urn:microsoft.com/office/officeart/2005/8/layout/pyramid1"/>
    <dgm:cxn modelId="{8237F54E-F1B9-45A2-B74F-052B45858E41}" type="presOf" srcId="{EC930788-F3D9-4EC9-B8D8-97558515E1C9}" destId="{5BC35E16-D224-4E59-B0BD-ADE521D650AF}" srcOrd="1" destOrd="0" presId="urn:microsoft.com/office/officeart/2005/8/layout/pyramid1"/>
    <dgm:cxn modelId="{4625C530-5EF6-4B59-83A1-0E1973F36C65}" srcId="{DF88AF09-6A99-4B9E-9092-005F1A96C0BE}" destId="{179293EB-44BC-4EB1-ABDF-4851D2B37170}" srcOrd="2" destOrd="0" parTransId="{18B014FE-5F60-4A32-8FBB-8EFAD980B0C0}" sibTransId="{2C0A4690-AC4C-4962-A6B6-F6CFCEA11F2D}"/>
    <dgm:cxn modelId="{952AC0E0-AE86-426F-9260-4C3520C533CD}" type="presOf" srcId="{EC930788-F3D9-4EC9-B8D8-97558515E1C9}" destId="{ACABC900-C2A2-436A-B200-58F7F06C0CE4}" srcOrd="0" destOrd="0" presId="urn:microsoft.com/office/officeart/2005/8/layout/pyramid1"/>
    <dgm:cxn modelId="{7F7CE6BD-12DC-472D-A576-023B9F36A38E}" srcId="{DF88AF09-6A99-4B9E-9092-005F1A96C0BE}" destId="{E7D74E66-96A1-420E-A44B-47F36A63EA4D}" srcOrd="0" destOrd="0" parTransId="{067BF55E-0A71-47D3-84B1-C1473C4E1777}" sibTransId="{98E53BE7-9A29-4D0C-9A72-8A3782E34105}"/>
    <dgm:cxn modelId="{44FD2FA8-8568-4549-88A4-60B59976AD67}" srcId="{DF88AF09-6A99-4B9E-9092-005F1A96C0BE}" destId="{EC930788-F3D9-4EC9-B8D8-97558515E1C9}" srcOrd="1" destOrd="0" parTransId="{727B1464-C7E2-4F1B-A3D3-C1FD671DEF01}" sibTransId="{F46E31FA-5001-4C9D-B1F5-AAAB3660F3F8}"/>
    <dgm:cxn modelId="{AD620425-DAA7-4D38-8EB2-CE772C43236D}" type="presOf" srcId="{179293EB-44BC-4EB1-ABDF-4851D2B37170}" destId="{2137FEF9-6F6F-4941-B8F2-5C39179120E6}" srcOrd="1" destOrd="0" presId="urn:microsoft.com/office/officeart/2005/8/layout/pyramid1"/>
    <dgm:cxn modelId="{7D0E0E0A-97B2-419A-B487-09D071C68912}" type="presOf" srcId="{E7D74E66-96A1-420E-A44B-47F36A63EA4D}" destId="{B82B3523-DE35-4200-9714-0F169FBD95A9}" srcOrd="1" destOrd="0" presId="urn:microsoft.com/office/officeart/2005/8/layout/pyramid1"/>
    <dgm:cxn modelId="{9F5880AE-F801-493B-872B-97E6001AD659}" type="presOf" srcId="{E7D74E66-96A1-420E-A44B-47F36A63EA4D}" destId="{EB22DF8C-A71E-416C-BE7B-DCA84B1E39BE}" srcOrd="0" destOrd="0" presId="urn:microsoft.com/office/officeart/2005/8/layout/pyramid1"/>
    <dgm:cxn modelId="{D4E3F2B8-0502-40C0-8557-889DAC3F2B86}" type="presOf" srcId="{179293EB-44BC-4EB1-ABDF-4851D2B37170}" destId="{FEDF0FC4-BD5B-464C-9070-34EC5131B471}" srcOrd="0" destOrd="0" presId="urn:microsoft.com/office/officeart/2005/8/layout/pyramid1"/>
    <dgm:cxn modelId="{9CD56A0A-92E9-47A1-A191-EDDD71836DD0}" type="presParOf" srcId="{DCB7FBF3-A125-4848-A575-D6B6AEB77FBA}" destId="{42A7DBD1-06F8-44A5-9655-DCB1E7AE5814}" srcOrd="0" destOrd="0" presId="urn:microsoft.com/office/officeart/2005/8/layout/pyramid1"/>
    <dgm:cxn modelId="{630B7861-6049-4481-97CA-6A0950A98C11}" type="presParOf" srcId="{42A7DBD1-06F8-44A5-9655-DCB1E7AE5814}" destId="{EB22DF8C-A71E-416C-BE7B-DCA84B1E39BE}" srcOrd="0" destOrd="0" presId="urn:microsoft.com/office/officeart/2005/8/layout/pyramid1"/>
    <dgm:cxn modelId="{54AF3FB6-A794-4AD9-AFD1-96C329AD888E}" type="presParOf" srcId="{42A7DBD1-06F8-44A5-9655-DCB1E7AE5814}" destId="{B82B3523-DE35-4200-9714-0F169FBD95A9}" srcOrd="1" destOrd="0" presId="urn:microsoft.com/office/officeart/2005/8/layout/pyramid1"/>
    <dgm:cxn modelId="{A60D3DED-CC88-4DE5-B686-389B59799E82}" type="presParOf" srcId="{DCB7FBF3-A125-4848-A575-D6B6AEB77FBA}" destId="{CC9A2763-950C-43C6-8253-33F4D3DA1E07}" srcOrd="1" destOrd="0" presId="urn:microsoft.com/office/officeart/2005/8/layout/pyramid1"/>
    <dgm:cxn modelId="{3BAEC834-F0F2-4566-A2DC-97F507AB2ABD}" type="presParOf" srcId="{CC9A2763-950C-43C6-8253-33F4D3DA1E07}" destId="{ACABC900-C2A2-436A-B200-58F7F06C0CE4}" srcOrd="0" destOrd="0" presId="urn:microsoft.com/office/officeart/2005/8/layout/pyramid1"/>
    <dgm:cxn modelId="{74429BE9-7AF0-4EE5-9E55-358C5E06CF8A}" type="presParOf" srcId="{CC9A2763-950C-43C6-8253-33F4D3DA1E07}" destId="{5BC35E16-D224-4E59-B0BD-ADE521D650AF}" srcOrd="1" destOrd="0" presId="urn:microsoft.com/office/officeart/2005/8/layout/pyramid1"/>
    <dgm:cxn modelId="{42D3DF97-5A8D-484E-A334-D623F1D78FC0}" type="presParOf" srcId="{DCB7FBF3-A125-4848-A575-D6B6AEB77FBA}" destId="{DD50A654-0619-45E4-BB88-99A69DBB273C}" srcOrd="2" destOrd="0" presId="urn:microsoft.com/office/officeart/2005/8/layout/pyramid1"/>
    <dgm:cxn modelId="{595AFE6C-0A99-4E77-9A4A-A8DFDE076CBA}" type="presParOf" srcId="{DD50A654-0619-45E4-BB88-99A69DBB273C}" destId="{FEDF0FC4-BD5B-464C-9070-34EC5131B471}" srcOrd="0" destOrd="0" presId="urn:microsoft.com/office/officeart/2005/8/layout/pyramid1"/>
    <dgm:cxn modelId="{F62F012B-8496-4F2E-9D5C-DE41BCC7C1E2}" type="presParOf" srcId="{DD50A654-0619-45E4-BB88-99A69DBB273C}" destId="{2137FEF9-6F6F-4941-B8F2-5C39179120E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DF8C-A71E-416C-BE7B-DCA84B1E39BE}">
      <dsp:nvSpPr>
        <dsp:cNvPr id="0" name=""/>
        <dsp:cNvSpPr/>
      </dsp:nvSpPr>
      <dsp:spPr>
        <a:xfrm>
          <a:off x="3590033" y="0"/>
          <a:ext cx="1735333" cy="786822"/>
        </a:xfrm>
        <a:prstGeom prst="trapezoid">
          <a:avLst>
            <a:gd name="adj" fmla="val 109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Несчастные случаи - 1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chemeClr val="tx1"/>
            </a:solidFill>
          </a:endParaRPr>
        </a:p>
      </dsp:txBody>
      <dsp:txXfrm>
        <a:off x="3590033" y="0"/>
        <a:ext cx="1735333" cy="786822"/>
      </dsp:txXfrm>
    </dsp:sp>
    <dsp:sp modelId="{ACABC900-C2A2-436A-B200-58F7F06C0CE4}">
      <dsp:nvSpPr>
        <dsp:cNvPr id="0" name=""/>
        <dsp:cNvSpPr/>
      </dsp:nvSpPr>
      <dsp:spPr>
        <a:xfrm>
          <a:off x="1738080" y="786822"/>
          <a:ext cx="5439239" cy="1635771"/>
        </a:xfrm>
        <a:prstGeom prst="trapezoid">
          <a:avLst>
            <a:gd name="adj" fmla="val 109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Травмы - 30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Потенциально опасные повреждения - 300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Предпосылки - 3000</a:t>
          </a:r>
          <a:endParaRPr lang="ru-RU" sz="1800" kern="1200" dirty="0"/>
        </a:p>
      </dsp:txBody>
      <dsp:txXfrm>
        <a:off x="2689947" y="786822"/>
        <a:ext cx="3535505" cy="1635771"/>
      </dsp:txXfrm>
    </dsp:sp>
    <dsp:sp modelId="{FEDF0FC4-BD5B-464C-9070-34EC5131B471}">
      <dsp:nvSpPr>
        <dsp:cNvPr id="0" name=""/>
        <dsp:cNvSpPr/>
      </dsp:nvSpPr>
      <dsp:spPr>
        <a:xfrm>
          <a:off x="0" y="2422593"/>
          <a:ext cx="8915400" cy="1635771"/>
        </a:xfrm>
        <a:prstGeom prst="trapezoid">
          <a:avLst>
            <a:gd name="adj" fmla="val 109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Опасные действия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30 000</a:t>
          </a:r>
          <a:endParaRPr lang="ru-RU" sz="4500" kern="1200" dirty="0"/>
        </a:p>
      </dsp:txBody>
      <dsp:txXfrm>
        <a:off x="1560194" y="2422593"/>
        <a:ext cx="5795010" cy="1635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F9E6-9DE9-4ED6-9EC7-3CC99D7D83AE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ECA5D-A57B-423A-B85E-B24F145D5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21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ECA5D-A57B-423A-B85E-B24F145D55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79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5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52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482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159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40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2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96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54846" y="6087299"/>
            <a:ext cx="10882314" cy="324184"/>
          </a:xfrm>
          <a:prstGeom prst="rect">
            <a:avLst/>
          </a:prstGeom>
        </p:spPr>
        <p:txBody>
          <a:bodyPr anchor="b"/>
          <a:lstStyle>
            <a:lvl1pPr marL="0" indent="0" defTabSz="396225">
              <a:lnSpc>
                <a:spcPct val="100000"/>
              </a:lnSpc>
              <a:spcBef>
                <a:spcPts val="0"/>
              </a:spcBef>
              <a:buSzTx/>
              <a:buNone/>
              <a:defRPr sz="1617" b="1"/>
            </a:lvl1pPr>
            <a:lvl2pPr marL="473257" indent="-205376" defTabSz="396225">
              <a:lnSpc>
                <a:spcPct val="100000"/>
              </a:lnSpc>
              <a:spcBef>
                <a:spcPts val="0"/>
              </a:spcBef>
              <a:defRPr sz="1617" b="1"/>
            </a:lvl2pPr>
            <a:lvl3pPr marL="741138" indent="-205376" defTabSz="396225">
              <a:lnSpc>
                <a:spcPct val="100000"/>
              </a:lnSpc>
              <a:spcBef>
                <a:spcPts val="0"/>
              </a:spcBef>
              <a:defRPr sz="1617" b="1"/>
            </a:lvl3pPr>
            <a:lvl4pPr marL="1009019" indent="-205376" defTabSz="396225">
              <a:lnSpc>
                <a:spcPct val="100000"/>
              </a:lnSpc>
              <a:spcBef>
                <a:spcPts val="0"/>
              </a:spcBef>
              <a:defRPr sz="1617" b="1"/>
            </a:lvl4pPr>
            <a:lvl5pPr marL="1276900" indent="-205376" defTabSz="396225">
              <a:lnSpc>
                <a:spcPct val="100000"/>
              </a:lnSpc>
              <a:spcBef>
                <a:spcPts val="0"/>
              </a:spcBef>
              <a:defRPr sz="1617" b="1"/>
            </a:lvl5pPr>
          </a:lstStyle>
          <a:p>
            <a:r>
              <a:t>Автор и дата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54845" y="1303734"/>
            <a:ext cx="10883492" cy="2321719"/>
          </a:xfrm>
          <a:prstGeom prst="rect">
            <a:avLst/>
          </a:prstGeom>
        </p:spPr>
        <p:txBody>
          <a:bodyPr anchor="b"/>
          <a:lstStyle>
            <a:lvl1pPr>
              <a:defRPr sz="5765" spc="-115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54844" y="3589738"/>
            <a:ext cx="10882312" cy="1024031"/>
          </a:xfrm>
          <a:prstGeom prst="rect">
            <a:avLst/>
          </a:prstGeom>
        </p:spPr>
        <p:txBody>
          <a:bodyPr/>
          <a:lstStyle>
            <a:lvl1pPr marL="0" indent="0" defTabSz="412735">
              <a:lnSpc>
                <a:spcPct val="100000"/>
              </a:lnSpc>
              <a:spcBef>
                <a:spcPts val="0"/>
              </a:spcBef>
              <a:buSzTx/>
              <a:buNone/>
              <a:defRPr sz="2672" b="1"/>
            </a:lvl1pPr>
          </a:lstStyle>
          <a:p>
            <a:r>
              <a:t>Подзаголовок презентации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87801" y="6472291"/>
            <a:ext cx="216399" cy="2127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6689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84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95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5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30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0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76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87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5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53D4F-FD5B-4BDF-860A-F289172D81F9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7718894-56BF-492C-95B8-7E3153B2A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5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E49E57-A320-49B6-8583-65A38EA2C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0"/>
            <a:ext cx="12196590" cy="685541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3B904F-ED32-4C67-8480-D38369FD4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0525" y="5628069"/>
            <a:ext cx="5282267" cy="10642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solidFill>
                  <a:srgbClr val="0F55A5"/>
                </a:solidFill>
              </a:rPr>
              <a:t>Психолог </a:t>
            </a:r>
            <a:r>
              <a:rPr lang="ru-RU" sz="2000" b="1" dirty="0" smtClean="0">
                <a:solidFill>
                  <a:srgbClr val="153B6B"/>
                </a:solidFill>
              </a:rPr>
              <a:t>Стрекаловская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153B6B"/>
                </a:solidFill>
              </a:rPr>
              <a:t>Любовь Ивановна,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153B6B"/>
                </a:solidFill>
              </a:rPr>
              <a:t> тел.: </a:t>
            </a:r>
            <a:r>
              <a:rPr lang="ru-RU" sz="2000" b="1" dirty="0" smtClean="0"/>
              <a:t>89021680279</a:t>
            </a:r>
            <a:endParaRPr lang="ru-RU" sz="2000" b="1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ED9BB9FA-FC3D-4EBD-AB4C-E1491E87C80C}"/>
              </a:ext>
            </a:extLst>
          </p:cNvPr>
          <p:cNvSpPr txBox="1">
            <a:spLocks/>
          </p:cNvSpPr>
          <p:nvPr/>
        </p:nvSpPr>
        <p:spPr>
          <a:xfrm>
            <a:off x="3454866" y="3986168"/>
            <a:ext cx="5282267" cy="1189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F7E921-3041-4FC2-A9D4-C01C63481430}"/>
              </a:ext>
            </a:extLst>
          </p:cNvPr>
          <p:cNvSpPr txBox="1"/>
          <p:nvPr/>
        </p:nvSpPr>
        <p:spPr>
          <a:xfrm>
            <a:off x="811369" y="1854558"/>
            <a:ext cx="100326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F55A5"/>
                </a:solidFill>
                <a:latin typeface="Arial Black" panose="020B0A04020102020204" pitchFamily="34" charset="0"/>
              </a:rPr>
              <a:t> </a:t>
            </a:r>
            <a:r>
              <a:rPr lang="ru-RU" sz="4000" b="1" dirty="0">
                <a:solidFill>
                  <a:srgbClr val="0F55A5"/>
                </a:solidFill>
                <a:latin typeface="Arial Black" panose="020B0A04020102020204" pitchFamily="34" charset="0"/>
              </a:rPr>
              <a:t>Обеспечение безопасности образовательного процесса</a:t>
            </a:r>
            <a:br>
              <a:rPr lang="ru-RU" sz="4000" b="1" dirty="0">
                <a:solidFill>
                  <a:srgbClr val="0F55A5"/>
                </a:solidFill>
                <a:latin typeface="Arial Black" panose="020B0A04020102020204" pitchFamily="34" charset="0"/>
              </a:rPr>
            </a:br>
            <a:r>
              <a:rPr lang="ru-RU" sz="4000" b="1" dirty="0">
                <a:solidFill>
                  <a:srgbClr val="0F55A5"/>
                </a:solidFill>
                <a:latin typeface="Arial Black" panose="020B0A04020102020204" pitchFamily="34" charset="0"/>
              </a:rPr>
              <a:t>и профилактика детского травматизма</a:t>
            </a:r>
          </a:p>
        </p:txBody>
      </p:sp>
    </p:spTree>
    <p:extLst>
      <p:ext uri="{BB962C8B-B14F-4D97-AF65-F5344CB8AC3E}">
        <p14:creationId xmlns:p14="http://schemas.microsoft.com/office/powerpoint/2010/main" val="9782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3183"/>
            <a:ext cx="8539104" cy="18642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</a:rPr>
              <a:t> </a:t>
            </a:r>
            <a:b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</a:rPr>
            </a:b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</a:rPr>
              <a:t/>
            </a:r>
            <a:b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</a:rPr>
              <a:t>Основными </a:t>
            </a: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</a:rPr>
              <a:t>задачами профилактических мероприятий являются:</a:t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</a:rPr>
            </a:br>
            <a:endParaRPr lang="ru-RU" sz="2800" b="1" dirty="0">
              <a:solidFill>
                <a:srgbClr val="0F55A5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399"/>
            <a:ext cx="9002923" cy="458324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2000" dirty="0">
                <a:solidFill>
                  <a:schemeClr val="tx1"/>
                </a:solidFill>
              </a:rPr>
              <a:t>нормативно-правового регулирования в сфере профилактики детского травматизма во время образовательного процесса;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формирование единого профилактического пространства путём объединения усилий всех участников профилактической работы в образовательной организации;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обучение и повышение квалификации педагогических работников формам и методам работы по профилактике детского травматизма;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создание системы информационно-методического сопровождения деятельности в профилактике детского травматизма;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профилактика несчастных случаев с обучающимися в ходе образовательного процесса, а также при проведении различных мероприятий в рамках образовательного процесса.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38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9458455" cy="12966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Главные </a:t>
            </a: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принципы в работе по профилактике детского травматизма в образовательной организации: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174" y="2057400"/>
            <a:ext cx="10807908" cy="4688174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/>
              <a:t>1. Легитимность – соответствие любых форм профилактической деятельности законодательным актам федерального и регионального значения.</a:t>
            </a:r>
          </a:p>
          <a:p>
            <a:r>
              <a:rPr lang="ru-RU" sz="2800" dirty="0"/>
              <a:t>2. Стратегическая целостность – единая стратегия профилактики, включая основные направления, методические подходы и конкретные мероприятия.</a:t>
            </a:r>
          </a:p>
          <a:p>
            <a:r>
              <a:rPr lang="ru-RU" sz="2800" dirty="0"/>
              <a:t>3. </a:t>
            </a:r>
            <a:r>
              <a:rPr lang="ru-RU" sz="2800" b="1" dirty="0"/>
              <a:t>Системность</a:t>
            </a:r>
            <a:r>
              <a:rPr lang="ru-RU" sz="2800" dirty="0"/>
              <a:t> – межпрофессиональное взаимодействие педагогических работников, а также взаимодействие со специалистами различных служб и ведомств.</a:t>
            </a:r>
          </a:p>
          <a:p>
            <a:r>
              <a:rPr lang="ru-RU" sz="2800" dirty="0"/>
              <a:t>4. Многоаспектность – комплексное использование форм профилактической деятельности.</a:t>
            </a:r>
          </a:p>
          <a:p>
            <a:r>
              <a:rPr lang="ru-RU" sz="2800" dirty="0"/>
              <a:t>5. </a:t>
            </a:r>
            <a:r>
              <a:rPr lang="ru-RU" sz="2800" b="1" dirty="0"/>
              <a:t>Ситуационная адекватность </a:t>
            </a:r>
            <a:r>
              <a:rPr lang="ru-RU" sz="2800" dirty="0"/>
              <a:t>– соответствие содержания и организации профилактики детского травматизма с учётом травм, полученных детьми на территории образовательной организации.</a:t>
            </a:r>
          </a:p>
          <a:p>
            <a:r>
              <a:rPr lang="ru-RU" sz="2800" dirty="0"/>
              <a:t>6. Динамичность – подвижность и гибкость связей между структурами и компонентами профилактической системы детского травматизма, обеспечивающих возможность ее развития и усовершенствования с учетом достигнутых результатов.</a:t>
            </a:r>
          </a:p>
          <a:p>
            <a:r>
              <a:rPr lang="ru-RU" sz="2800" dirty="0"/>
              <a:t>7. Эффективное использование ресурсов – методических, профессиональных, информационных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5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9" y="371007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600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2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Программа и алгоритм профилактики травматизма в ОУ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/>
              <a:t>Контроль состояния территории перед началом учебного года, после завершения осенних, зимних и весенних каникул;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Контроль состояния зданий и условий организации ОП;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Контроль организации уроков физической культуры. Особое внимание следует уделить на потенциально опасные физические упражнения на уроках;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Контроль проведения инструктажа по технике безопасности обучающихся педагогами начальных классов, физики, химии, физической культуры и технологии;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Гигиеническое обучение педагогов и обучающихся по предупреждению травматизма в ОУ;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Контроль соответствия организации питания и двигательной активности.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Почему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травмируются дети и подростки?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1. Нет </a:t>
            </a:r>
            <a:r>
              <a:rPr lang="ru-RU" sz="2400" dirty="0"/>
              <a:t>жизненного опыта.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 smtClean="0"/>
              <a:t>2. Рискованное </a:t>
            </a:r>
            <a:r>
              <a:rPr lang="ru-RU" sz="2400" dirty="0"/>
              <a:t>поведение.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 smtClean="0"/>
              <a:t>3. Низкая </a:t>
            </a:r>
            <a:r>
              <a:rPr lang="ru-RU" sz="2400" dirty="0"/>
              <a:t>физическая активность.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0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Пирамида соотношения опасных действий и травм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/>
          </p:nvPr>
        </p:nvGraphicFramePr>
        <p:xfrm>
          <a:off x="2447545" y="1905000"/>
          <a:ext cx="8915400" cy="405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5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Группа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риска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гиперактивные дети с дефицитом внимания;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эмоционально неустойчивые, импульсивные, недисциплинированные, склонные к рисковому поведению и необдуманным поступкам;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с особенностями развития (со сниженным интеллектом);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с недостатком уровня развития координации движения;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05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Группа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риска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нетренированные</a:t>
            </a:r>
            <a:r>
              <a:rPr lang="ru-RU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 низким уровнем физической подготовки;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часто болеющие;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перетренированные из-за высокой спортивной нагрузки;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 с нарушением зрения.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26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Гиперактивные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дети с дефицитом внимания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Необдуманные реакции приводят к импульсивному поведению.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Гиперактивность и невнимательность – основные симптомы расстройства.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Усиление </a:t>
            </a:r>
            <a:r>
              <a:rPr lang="ru-RU" sz="2000" dirty="0"/>
              <a:t>чувства тревоги.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«Обратная» реакция: </a:t>
            </a:r>
          </a:p>
          <a:p>
            <a:r>
              <a:rPr lang="ru-RU" sz="2000" dirty="0" smtClean="0"/>
              <a:t> 	«</a:t>
            </a:r>
            <a:r>
              <a:rPr lang="ru-RU" sz="2000" dirty="0"/>
              <a:t>не бегать» - бегут</a:t>
            </a:r>
          </a:p>
          <a:p>
            <a:r>
              <a:rPr lang="ru-RU" sz="2000" dirty="0" smtClean="0"/>
              <a:t>	«</a:t>
            </a:r>
            <a:r>
              <a:rPr lang="ru-RU" sz="2000" dirty="0"/>
              <a:t>тихо» -бурно кричат или смеются.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9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Почему для подростков характерно рискованное поведение?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ru-RU" sz="2400" dirty="0"/>
              <a:t>Подростки экспериментируют, самоутверждаются и исследуют. </a:t>
            </a:r>
          </a:p>
          <a:p>
            <a:pPr algn="just">
              <a:spcBef>
                <a:spcPts val="0"/>
              </a:spcBef>
              <a:defRPr/>
            </a:pPr>
            <a:r>
              <a:rPr lang="ru-RU" sz="2400" dirty="0"/>
              <a:t>Для подростков характерна обострённая познавательная деятельность.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48324"/>
              </p:ext>
            </p:extLst>
          </p:nvPr>
        </p:nvGraphicFramePr>
        <p:xfrm>
          <a:off x="2589211" y="3953813"/>
          <a:ext cx="9336626" cy="2537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3682"/>
                <a:gridCol w="4782944"/>
              </a:tblGrid>
              <a:tr h="218072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   </a:t>
                      </a:r>
                      <a:r>
                        <a:rPr lang="ru-RU" sz="1800" dirty="0" smtClean="0"/>
                        <a:t>Управляете своим поведением в процессе учёбы.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Способны перерабатывать большие объёмы информации.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dirty="0" smtClean="0"/>
                        <a:t>Взвешиваете все «за» и «против».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800" b="1" dirty="0" smtClean="0"/>
                        <a:t>Оцениваете возможные последствия своих действий.</a:t>
                      </a:r>
                      <a:endParaRPr lang="ru-RU" sz="1800" dirty="0"/>
                    </a:p>
                  </a:txBody>
                  <a:tcPr marL="68575" marR="68575" marT="34274" marB="34274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Эмоциональное поведение ещё развивается,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поэтому трудно принять взвешенное, разумное решение в эмоционально насыщенной ситуации: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</a:rPr>
                        <a:t>в присутствии сверстников;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u="sng" dirty="0" smtClean="0">
                          <a:solidFill>
                            <a:schemeClr val="tx1"/>
                          </a:solidFill>
                        </a:rPr>
                        <a:t>когда очень весело;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u="sng" baseline="0" dirty="0" smtClean="0">
                          <a:solidFill>
                            <a:schemeClr val="tx1"/>
                          </a:solidFill>
                        </a:rPr>
                        <a:t>в отрицательных эмоциях</a:t>
                      </a:r>
                      <a:r>
                        <a:rPr lang="ru-RU" sz="1800" u="sng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endParaRPr lang="ru-RU" sz="1800" dirty="0"/>
                    </a:p>
                  </a:txBody>
                  <a:tcPr marL="68575" marR="68575" marT="34274" marB="342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72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Несчастные случаи во время пребывания  в компании сверстников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400" dirty="0" smtClean="0"/>
              <a:t>- Сверстники </a:t>
            </a:r>
            <a:r>
              <a:rPr lang="ru-RU" sz="2400" dirty="0"/>
              <a:t>пытаются уговорить: «интересно», «все вместе».</a:t>
            </a:r>
          </a:p>
          <a:p>
            <a:pPr>
              <a:defRPr/>
            </a:pPr>
            <a:r>
              <a:rPr lang="ru-RU" sz="2400" dirty="0" smtClean="0"/>
              <a:t>- Говорят</a:t>
            </a:r>
            <a:r>
              <a:rPr lang="ru-RU" sz="2400" dirty="0"/>
              <a:t>: «боишься», «слабак».</a:t>
            </a:r>
          </a:p>
          <a:p>
            <a:pPr>
              <a:defRPr/>
            </a:pPr>
            <a:r>
              <a:rPr lang="ru-RU" sz="2400" dirty="0" smtClean="0"/>
              <a:t>- Рискую</a:t>
            </a:r>
            <a:r>
              <a:rPr lang="ru-RU" sz="2400" dirty="0"/>
              <a:t>, чтобы понравиться кому-то, отличиться.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 algn="ctr">
              <a:defRPr/>
            </a:pPr>
            <a:endParaRPr lang="ru-RU" sz="2400" dirty="0" smtClean="0"/>
          </a:p>
          <a:p>
            <a:pPr algn="ctr">
              <a:defRPr/>
            </a:pPr>
            <a:endParaRPr lang="ru-RU" sz="2400" dirty="0"/>
          </a:p>
          <a:p>
            <a:pPr algn="ctr">
              <a:defRPr/>
            </a:pPr>
            <a:r>
              <a:rPr lang="ru-RU" sz="2400" dirty="0" smtClean="0"/>
              <a:t>Если </a:t>
            </a:r>
            <a:r>
              <a:rPr lang="ru-RU" sz="2400" dirty="0"/>
              <a:t>понимаешь, что опасно,</a:t>
            </a:r>
          </a:p>
          <a:p>
            <a:pPr algn="ctr">
              <a:defRPr/>
            </a:pPr>
            <a:r>
              <a:rPr lang="ru-RU" sz="2400" dirty="0"/>
              <a:t> научись говорить </a:t>
            </a:r>
            <a:r>
              <a:rPr lang="ru-RU" sz="2400" b="1" dirty="0">
                <a:solidFill>
                  <a:srgbClr val="FF0000"/>
                </a:solidFill>
              </a:rPr>
              <a:t>«НЕТ»</a:t>
            </a:r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348834" y="3409682"/>
            <a:ext cx="838200" cy="1209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Приоритетные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задачи в работе образовательного учреждения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1. Создание </a:t>
            </a:r>
            <a:r>
              <a:rPr lang="ru-RU" sz="2800" dirty="0">
                <a:solidFill>
                  <a:schemeClr val="tx1"/>
                </a:solidFill>
              </a:rPr>
              <a:t>безопасных условий пребывания </a:t>
            </a: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>
                <a:solidFill>
                  <a:schemeClr val="tx1"/>
                </a:solidFill>
              </a:rPr>
              <a:t>образовательном учреждении.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2. Формирование устойчивых </a:t>
            </a:r>
            <a:r>
              <a:rPr lang="ru-RU" sz="2800" dirty="0">
                <a:solidFill>
                  <a:schemeClr val="tx1"/>
                </a:solidFill>
              </a:rPr>
              <a:t>навыков безопасного поведения в быту, на дорогах, </a:t>
            </a:r>
            <a:r>
              <a:rPr lang="ru-RU" sz="2800" dirty="0" smtClean="0">
                <a:solidFill>
                  <a:schemeClr val="tx1"/>
                </a:solidFill>
              </a:rPr>
              <a:t>практическая </a:t>
            </a:r>
            <a:r>
              <a:rPr lang="ru-RU" sz="2800" dirty="0">
                <a:solidFill>
                  <a:schemeClr val="tx1"/>
                </a:solidFill>
              </a:rPr>
              <a:t>отработка в урочной и внеурочной деятельности.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86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МИФ</a:t>
            </a:r>
            <a:endParaRPr lang="ru-RU" sz="3600" b="1" dirty="0">
              <a:solidFill>
                <a:srgbClr val="0F55A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944688" y="2057400"/>
            <a:ext cx="9002712" cy="381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«Когда нас много, </a:t>
            </a:r>
          </a:p>
          <a:p>
            <a:pPr algn="ctr">
              <a:defRPr/>
            </a:pPr>
            <a:r>
              <a:rPr lang="ru-RU" sz="3200" dirty="0"/>
              <a:t>мне лично </a:t>
            </a:r>
          </a:p>
          <a:p>
            <a:pPr algn="ctr">
              <a:defRPr/>
            </a:pPr>
            <a:r>
              <a:rPr lang="ru-RU" sz="3200" dirty="0"/>
              <a:t>ничего не угрожает!»</a:t>
            </a:r>
          </a:p>
        </p:txBody>
      </p:sp>
    </p:spTree>
    <p:extLst>
      <p:ext uri="{BB962C8B-B14F-4D97-AF65-F5344CB8AC3E}">
        <p14:creationId xmlns:p14="http://schemas.microsoft.com/office/powerpoint/2010/main" val="20923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Золотой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час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399"/>
            <a:ext cx="9002923" cy="44483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/>
              <a:t>- Промежуток </a:t>
            </a:r>
            <a:r>
              <a:rPr lang="ru-RU" sz="2400" dirty="0"/>
              <a:t>времени после получения травмы.</a:t>
            </a:r>
          </a:p>
          <a:p>
            <a:pPr>
              <a:defRPr/>
            </a:pPr>
            <a:r>
              <a:rPr lang="ru-RU" sz="2400" dirty="0" smtClean="0"/>
              <a:t>- В </a:t>
            </a:r>
            <a:r>
              <a:rPr lang="ru-RU" sz="2400" dirty="0"/>
              <a:t>этот час наиболее эффективно оказание первой помощи.</a:t>
            </a:r>
          </a:p>
          <a:p>
            <a:pPr>
              <a:defRPr/>
            </a:pPr>
            <a:r>
              <a:rPr lang="ru-RU" sz="2400" dirty="0" smtClean="0"/>
              <a:t>- В </a:t>
            </a:r>
            <a:r>
              <a:rPr lang="ru-RU" sz="2400" dirty="0"/>
              <a:t>течение этого времени наиболее высока вероятность предотвращения смерти пострадавшего.</a:t>
            </a:r>
          </a:p>
          <a:p>
            <a:pPr>
              <a:defRPr/>
            </a:pPr>
            <a:endParaRPr lang="ru-RU" dirty="0"/>
          </a:p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Организм подключает </a:t>
            </a: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свои компенсаторные возможности.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721" y="4281564"/>
            <a:ext cx="87790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rgbClr val="0F55A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710" y="1276925"/>
            <a:ext cx="9148011" cy="4719141"/>
          </a:xfrm>
          <a:prstGeom prst="rect">
            <a:avLst/>
          </a:prstGeo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76925"/>
            <a:ext cx="10732619" cy="558107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9248592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Правила оказания первой помощи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altLang="ru-RU" sz="3200" dirty="0"/>
              <a:t>Вызови скорую помощь – </a:t>
            </a:r>
            <a:r>
              <a:rPr lang="ru-RU" altLang="ru-RU" sz="3200" dirty="0">
                <a:solidFill>
                  <a:srgbClr val="FF0000"/>
                </a:solidFill>
              </a:rPr>
              <a:t>103</a:t>
            </a:r>
            <a:r>
              <a:rPr lang="ru-RU" altLang="ru-RU" sz="3200" dirty="0"/>
              <a:t> или 112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altLang="ru-RU" sz="3200" dirty="0"/>
              <a:t>Кричи и зови на помощь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altLang="ru-RU" sz="3200" dirty="0"/>
              <a:t>Оставайся с пострадавшим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altLang="ru-RU" sz="3200" dirty="0"/>
              <a:t>Не передвигай пострадавшего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ru-RU" altLang="ru-RU" sz="3200" dirty="0"/>
              <a:t>Накрой пострадавшего курткой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67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Безопасность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на дороге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Чем </a:t>
            </a:r>
            <a:r>
              <a:rPr lang="ru-RU" sz="2800" dirty="0"/>
              <a:t>быстрее едет машина, тем больше времени ей нужно, чтобы остановиться!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Тормозной путь автомобиля , который едет со скоростью 60 км/час, составляет 30 метров!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Передвижение </a:t>
            </a:r>
            <a:r>
              <a:rPr lang="ru-RU" sz="2800" dirty="0"/>
              <a:t>по проезжей части с условием полного контроля и видимости (очки, наушники</a:t>
            </a:r>
            <a:r>
              <a:rPr lang="ru-RU" sz="2800" dirty="0" smtClean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Запрещено </a:t>
            </a:r>
            <a:r>
              <a:rPr lang="ru-RU" sz="2800" dirty="0" smtClean="0"/>
              <a:t>ездить на велосипеде по проезжей части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Нельзя выбегать на проезжую часть.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6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Безопасность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на дороге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Всегда пристёгиваться ремнем безопасности, когда едешь в машине.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Садиться только на заднее сидение.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При лобовом столкновении на скорости  40 км/ч его вес человека увеличивается  … в 35 раз.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600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Несчастные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случаи</a:t>
            </a:r>
            <a:b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 не происходят сами по себе!</a:t>
            </a:r>
            <a:b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3600" b="1" dirty="0">
              <a:solidFill>
                <a:srgbClr val="0F55A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algn="just"/>
            <a:r>
              <a:rPr lang="ru-RU" altLang="ru-RU" sz="2800" dirty="0" smtClean="0"/>
              <a:t>1. Несчастные </a:t>
            </a:r>
            <a:r>
              <a:rPr lang="ru-RU" altLang="ru-RU" sz="2800" dirty="0"/>
              <a:t>случаи</a:t>
            </a:r>
          </a:p>
          <a:p>
            <a:pPr algn="just"/>
            <a:r>
              <a:rPr lang="ru-RU" altLang="ru-RU" sz="2800" dirty="0"/>
              <a:t> всегда вызваны какими-то причинами, и</a:t>
            </a:r>
          </a:p>
          <a:p>
            <a:pPr algn="just"/>
            <a:r>
              <a:rPr lang="ru-RU" altLang="ru-RU" sz="2800" dirty="0"/>
              <a:t> каждой травме предшествует </a:t>
            </a:r>
            <a:r>
              <a:rPr lang="ru-RU" altLang="ru-RU" sz="2800" dirty="0" smtClean="0"/>
              <a:t>череда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событий.</a:t>
            </a:r>
          </a:p>
          <a:p>
            <a:endParaRPr lang="ru-RU" altLang="ru-RU" sz="2800" dirty="0"/>
          </a:p>
          <a:p>
            <a:pPr algn="just"/>
            <a:r>
              <a:rPr lang="ru-RU" altLang="ru-RU" sz="2800" dirty="0"/>
              <a:t>2. Любой несчастный случай можно </a:t>
            </a:r>
            <a:r>
              <a:rPr lang="ru-RU" altLang="ru-RU" sz="2800" dirty="0" smtClean="0"/>
              <a:t>предотвратить!</a:t>
            </a:r>
            <a:endParaRPr lang="ru-RU" alt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189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     Самое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главное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8192" y="2057400"/>
            <a:ext cx="8216721" cy="3811588"/>
          </a:xfrm>
        </p:spPr>
        <p:txBody>
          <a:bodyPr>
            <a:normAutofit/>
          </a:bodyPr>
          <a:lstStyle/>
          <a:p>
            <a:pPr algn="ctr"/>
            <a:endParaRPr lang="ru-RU" altLang="ru-RU" sz="3200" dirty="0" smtClean="0"/>
          </a:p>
          <a:p>
            <a:pPr algn="ctr"/>
            <a:endParaRPr lang="ru-RU" altLang="ru-RU" sz="3200" dirty="0"/>
          </a:p>
          <a:p>
            <a:pPr algn="ctr"/>
            <a:r>
              <a:rPr lang="ru-RU" altLang="ru-RU" sz="3200" dirty="0" smtClean="0">
                <a:solidFill>
                  <a:schemeClr val="tx1"/>
                </a:solidFill>
              </a:rPr>
              <a:t>личное </a:t>
            </a:r>
            <a:r>
              <a:rPr lang="ru-RU" altLang="ru-RU" sz="3200" dirty="0">
                <a:solidFill>
                  <a:schemeClr val="tx1"/>
                </a:solidFill>
              </a:rPr>
              <a:t>отношение </a:t>
            </a:r>
          </a:p>
          <a:p>
            <a:pPr algn="ctr"/>
            <a:r>
              <a:rPr lang="ru-RU" altLang="ru-RU" sz="3200" dirty="0">
                <a:solidFill>
                  <a:schemeClr val="tx1"/>
                </a:solidFill>
              </a:rPr>
              <a:t>к собственной</a:t>
            </a:r>
          </a:p>
          <a:p>
            <a:pPr algn="ctr"/>
            <a:r>
              <a:rPr lang="ru-RU" altLang="ru-RU" sz="3200" dirty="0">
                <a:solidFill>
                  <a:schemeClr val="tx1"/>
                </a:solidFill>
              </a:rPr>
              <a:t> БЕЗОПАСНОСТИ!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109340" y="2275447"/>
            <a:ext cx="457200" cy="850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5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Теория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склонности к несчастным случаям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altLang="ru-RU" sz="2400" dirty="0"/>
              <a:t>Люди с лучшей переключаемостью установок имеют меньшую склонность к опасности.</a:t>
            </a:r>
          </a:p>
          <a:p>
            <a:pPr>
              <a:buFontTx/>
              <a:buChar char="-"/>
            </a:pPr>
            <a:r>
              <a:rPr lang="ru-RU" altLang="ru-RU" sz="2400" dirty="0"/>
              <a:t>Способность к переключению установок является врождённой.</a:t>
            </a:r>
          </a:p>
          <a:p>
            <a:pPr>
              <a:buFontTx/>
              <a:buChar char="-"/>
            </a:pPr>
            <a:r>
              <a:rPr lang="ru-RU" altLang="ru-RU" sz="2400" dirty="0"/>
              <a:t>Склонность к травматизму и рискованному поведению в основном является естественным свойством.</a:t>
            </a:r>
          </a:p>
          <a:p>
            <a:pPr algn="ctr">
              <a:lnSpc>
                <a:spcPct val="150000"/>
              </a:lnSpc>
              <a:spcAft>
                <a:spcPts val="2400"/>
              </a:spcAft>
            </a:pPr>
            <a:r>
              <a:rPr lang="ru-RU" altLang="ru-RU" sz="2400" b="1" u="sng" dirty="0">
                <a:solidFill>
                  <a:srgbClr val="FF0000"/>
                </a:solidFill>
              </a:rPr>
              <a:t>Склонность к травматизму может быть изменена под влиянием опыта и воспитания.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Специальные психологические приемы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повторение;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эмоциональное воздействие (игровые, наглядные методы, викторины);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</a:rPr>
              <a:t> зрительные сигналы и знаки.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Нормативно-правовые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акты 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567736" cy="453827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2000" dirty="0" smtClean="0">
                <a:solidFill>
                  <a:schemeClr val="tx1"/>
                </a:solidFill>
              </a:rPr>
              <a:t>Федеральный </a:t>
            </a:r>
            <a:r>
              <a:rPr lang="ru-RU" sz="2000" dirty="0">
                <a:solidFill>
                  <a:schemeClr val="tx1"/>
                </a:solidFill>
              </a:rPr>
              <a:t>закон от 29.12.2012 N 273-ФЗ (ред. от 02.12.2019) «Об образовании в Российской Федерации»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Федеральные </a:t>
            </a:r>
            <a:r>
              <a:rPr lang="ru-RU" sz="2000" dirty="0">
                <a:solidFill>
                  <a:schemeClr val="tx1"/>
                </a:solidFill>
              </a:rPr>
              <a:t>медицинские рекомендации «Профилактика травматизма, отравлений и других последствий воздействия внешних причин в ОУ»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Приказ </a:t>
            </a:r>
            <a:r>
              <a:rPr lang="ru-RU" sz="2000" dirty="0">
                <a:solidFill>
                  <a:schemeClr val="tx1"/>
                </a:solidFill>
              </a:rPr>
              <a:t>Министерства образования и науки РФ от 28.12.2010 г. № 2106 «Об утверждении Федеральных </a:t>
            </a:r>
            <a:r>
              <a:rPr lang="ru-RU" sz="2000" dirty="0" smtClean="0">
                <a:solidFill>
                  <a:schemeClr val="tx1"/>
                </a:solidFill>
              </a:rPr>
              <a:t>требований к </a:t>
            </a:r>
            <a:r>
              <a:rPr lang="ru-RU" sz="2000" dirty="0">
                <a:solidFill>
                  <a:schemeClr val="tx1"/>
                </a:solidFill>
              </a:rPr>
              <a:t>ОУ в части охраны здоровья обучающихся и воспитанников»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 Приказ </a:t>
            </a:r>
            <a:r>
              <a:rPr lang="ru-RU" sz="2000" dirty="0">
                <a:solidFill>
                  <a:schemeClr val="tx1"/>
                </a:solidFill>
              </a:rPr>
              <a:t>Министерства Здравоохранения РФ от 05.11.2013 г. № 822Н «Об утверждении порядка оказания медицинской помощи несовершеннолетним, в том числе в период обучения и воспитания в ОУ» 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9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Разбор ситуаций и задач </a:t>
            </a:r>
            <a:endParaRPr lang="ru-RU" sz="3600" b="1" dirty="0">
              <a:solidFill>
                <a:srgbClr val="0F55A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r>
              <a:rPr lang="ru-RU" altLang="ru-RU" sz="2400" dirty="0" smtClean="0"/>
              <a:t>1. </a:t>
            </a:r>
            <a:r>
              <a:rPr lang="ru-RU" altLang="ru-RU" sz="2400" b="1" dirty="0" smtClean="0"/>
              <a:t>Характеристика </a:t>
            </a:r>
            <a:r>
              <a:rPr lang="ru-RU" altLang="ru-RU" sz="2400" b="1" dirty="0"/>
              <a:t>опасности и ее последствия.</a:t>
            </a:r>
          </a:p>
          <a:p>
            <a:r>
              <a:rPr lang="ru-RU" altLang="ru-RU" sz="2400" dirty="0"/>
              <a:t>— Какие угрозы содержит опасность?</a:t>
            </a:r>
          </a:p>
          <a:p>
            <a:r>
              <a:rPr lang="ru-RU" altLang="ru-RU" sz="2400" dirty="0"/>
              <a:t>— Что может случиться, если игнорировать опасность?</a:t>
            </a:r>
          </a:p>
          <a:p>
            <a:r>
              <a:rPr lang="ru-RU" altLang="ru-RU" sz="2400" dirty="0"/>
              <a:t>2. </a:t>
            </a:r>
            <a:r>
              <a:rPr lang="ru-RU" altLang="ru-RU" sz="2400" b="1" dirty="0"/>
              <a:t>Правила безопасного поведения</a:t>
            </a:r>
          </a:p>
          <a:p>
            <a:r>
              <a:rPr lang="ru-RU" altLang="ru-RU" sz="2400" dirty="0"/>
              <a:t>— Как избежать опасности? Чего делать нельзя? Что делать надо, чтобы с нами не случилось плохого?</a:t>
            </a:r>
          </a:p>
          <a:p>
            <a:r>
              <a:rPr lang="ru-RU" altLang="ru-RU" sz="2400" dirty="0"/>
              <a:t>— Что делать, если опасность все же действует?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7634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8" y="16320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Физическая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активность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28997" y="2690336"/>
            <a:ext cx="993847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- Развиваются </a:t>
            </a:r>
            <a:r>
              <a:rPr lang="ru-RU" sz="2800" dirty="0"/>
              <a:t>здоровые скелетно-мышечные ткани (кости, мышцы и суставы).</a:t>
            </a:r>
          </a:p>
          <a:p>
            <a:r>
              <a:rPr lang="ru-RU" sz="2800" dirty="0" smtClean="0"/>
              <a:t>- Совершенствуется </a:t>
            </a:r>
            <a:r>
              <a:rPr lang="ru-RU" sz="2800" dirty="0"/>
              <a:t>нервно-мышечная регуляция (координация и контроль движения).</a:t>
            </a:r>
          </a:p>
          <a:p>
            <a:r>
              <a:rPr lang="ru-RU" sz="2800" dirty="0" smtClean="0"/>
              <a:t>- Улучшается </a:t>
            </a:r>
            <a:r>
              <a:rPr lang="ru-RU" sz="2800" dirty="0"/>
              <a:t>эмоциональное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198622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969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Детство - </a:t>
            </a:r>
            <a:r>
              <a:rPr lang="ru-RU" dirty="0"/>
              <a:t>самая счастливая и прекрасная пора жизни!</a:t>
            </a:r>
            <a:br>
              <a:rPr lang="ru-RU" dirty="0"/>
            </a:br>
            <a:r>
              <a:rPr lang="ru-RU" dirty="0"/>
              <a:t>И главная задача </a:t>
            </a:r>
            <a:r>
              <a:rPr lang="ru-RU" dirty="0" smtClean="0"/>
              <a:t>образовательного учреждения </a:t>
            </a:r>
            <a:r>
              <a:rPr lang="ru-RU" dirty="0"/>
              <a:t>не только дать знания, но </a:t>
            </a:r>
            <a:r>
              <a:rPr lang="ru-RU" dirty="0" smtClean="0"/>
              <a:t>и создать благоприятные </a:t>
            </a:r>
            <a:r>
              <a:rPr lang="ru-RU" dirty="0"/>
              <a:t>условия для детей и научить их безопасному поведению!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37904"/>
            <a:ext cx="7598535" cy="2253803"/>
          </a:xfrm>
        </p:spPr>
      </p:pic>
    </p:spTree>
    <p:extLst>
      <p:ext uri="{BB962C8B-B14F-4D97-AF65-F5344CB8AC3E}">
        <p14:creationId xmlns:p14="http://schemas.microsoft.com/office/powerpoint/2010/main" val="25948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>
            <a:extLst>
              <a:ext uri="{FF2B5EF4-FFF2-40B4-BE49-F238E27FC236}">
                <a16:creationId xmlns:a16="http://schemas.microsoft.com/office/drawing/2014/main" xmlns="" id="{954131CE-F8A6-42CE-8455-C33FD0652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"/>
            <a:ext cx="12192001" cy="685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349" name="Центр общественного здоровья и медицинской профилактики РБ им. В.Р. Бояновой"/>
          <p:cNvSpPr txBox="1"/>
          <p:nvPr/>
        </p:nvSpPr>
        <p:spPr>
          <a:xfrm>
            <a:off x="2023218" y="3659255"/>
            <a:ext cx="8173737" cy="63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>
            <a:normAutofit/>
          </a:bodyPr>
          <a:lstStyle>
            <a:lvl1pPr algn="l" defTabSz="480065">
              <a:defRPr sz="3045">
                <a:solidFill>
                  <a:srgbClr val="00728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/>
            <a:r>
              <a:rPr lang="ru-RU" sz="2141" dirty="0" smtClean="0">
                <a:solidFill>
                  <a:schemeClr val="tx1"/>
                </a:solidFill>
              </a:rPr>
              <a:t>Вайбер, Телеграм : тел.: </a:t>
            </a:r>
            <a:r>
              <a:rPr lang="ru-RU" sz="2141" b="1" dirty="0" smtClean="0">
                <a:solidFill>
                  <a:schemeClr val="tx1"/>
                </a:solidFill>
              </a:rPr>
              <a:t>89021680279</a:t>
            </a:r>
            <a:r>
              <a:rPr lang="ru-RU" sz="2141" dirty="0" smtClean="0">
                <a:solidFill>
                  <a:schemeClr val="tx1"/>
                </a:solidFill>
              </a:rPr>
              <a:t> </a:t>
            </a:r>
            <a:endParaRPr sz="2141" dirty="0">
              <a:solidFill>
                <a:schemeClr val="tx1"/>
              </a:solidFill>
            </a:endParaRPr>
          </a:p>
        </p:txBody>
      </p:sp>
      <p:pic>
        <p:nvPicPr>
          <p:cNvPr id="351" name="qr-code ОК группа.png" descr="qr-code ОК групп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759" y="4275667"/>
            <a:ext cx="2133309" cy="213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qr-code ТГ здоровье 03.png" descr="qr-code ТГ здоровье 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525" y="4311401"/>
            <a:ext cx="2133309" cy="21333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qr-code.png" descr="qr-cod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2141" y="4311401"/>
            <a:ext cx="2133309" cy="21333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7476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0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199"/>
            <a:ext cx="9295885" cy="18867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Статья </a:t>
            </a: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41 ФЗ «Об образовании» </a:t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800" b="1" dirty="0">
              <a:solidFill>
                <a:srgbClr val="0F55A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607970"/>
            <a:ext cx="9002923" cy="32610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Ст. 1 Охрана </a:t>
            </a:r>
            <a:r>
              <a:rPr lang="ru-RU" sz="2400" dirty="0">
                <a:solidFill>
                  <a:schemeClr val="tx1"/>
                </a:solidFill>
              </a:rPr>
              <a:t>здоровья обучающихся включает в себя: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</a:t>
            </a:r>
            <a:r>
              <a:rPr lang="ru-RU" sz="2400" dirty="0">
                <a:solidFill>
                  <a:schemeClr val="tx1"/>
                </a:solidFill>
              </a:rPr>
              <a:t>. 4.  пропаганду и обучение навыкам здорового образа жизни, требования по охране труда;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 8.  обеспечение безопасности обучающихся во время пребывания в организации, осуществляющей образовательную деятельность;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 9.  профилактику несчастных случаев с обучающимися во время пребывания в организации, осуществляющей образовательную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30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Статья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41 ФЗ «Об образовании» </a:t>
            </a:r>
            <a:b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3600" b="1" dirty="0">
              <a:solidFill>
                <a:srgbClr val="0F55A5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107845" cy="381158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Статья 2. Организации, осуществляющие образовательную деятельность, при реализации образовательных программ создают условия для охраны здоровья обучающихся, в том числе обеспечивают: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 1  наблюдение за состоянием здоровья обучающихся;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 2  проведение санитарно-гигиенических, профилактических и оздоровительных мероприятий, обучение и воспитание в сфере охраны здоровья граждан в Российской Федерации;</a:t>
            </a:r>
          </a:p>
          <a:p>
            <a:r>
              <a:rPr lang="ru-RU" sz="2400" dirty="0">
                <a:solidFill>
                  <a:schemeClr val="tx1"/>
                </a:solidFill>
              </a:rPr>
              <a:t>П 3  соблюдение государственных санитарно-эпидемиологических правил и нормативов;</a:t>
            </a:r>
          </a:p>
          <a:p>
            <a:r>
              <a:rPr lang="ru-RU" sz="2400" dirty="0">
                <a:solidFill>
                  <a:schemeClr val="tx1"/>
                </a:solidFill>
              </a:rPr>
              <a:t> п.4  расследование и учет несчастных случаев с обучающимися во время пребывания в организации, осуществляющей образовательную деятельность.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81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9D55698-53EB-4746-92ED-FBF938FCF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193183"/>
            <a:ext cx="12192000" cy="685284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9E474754-008A-4D6A-8D52-6F1B02FD8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539104" cy="108826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Основные </a:t>
            </a:r>
            <a:r>
              <a:rPr lang="ru-RU" sz="3600" b="1" dirty="0">
                <a:solidFill>
                  <a:srgbClr val="0F55A5"/>
                </a:solidFill>
                <a:latin typeface="Arial Black" panose="020B0A04020102020204" pitchFamily="34" charset="0"/>
                <a:ea typeface="+mn-ea"/>
                <a:cs typeface="+mn-cs"/>
              </a:rPr>
              <a:t>причины школьного травматизма: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F090C8A-50EF-4A36-95AF-12AC51A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44710" y="2057400"/>
            <a:ext cx="9002923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несоблюдение санитарно-гигиенических требований в ОУ;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 нарушение дисциплины детьми во время перемены;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 недостаточный контроль за детьми со стороны взрослых;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нарушение техники безопасности на уроках физкультуры, химии и физики при выполнении лабораторных работ, технологии;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недооценка детьми реальной ситуации, связанной с возможностью получения травмы;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несоответствие нагрузки функциональным возможностям организма детей на уроках физкультуры.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 травм, причины травматизма и профилактические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395911"/>
              </p:ext>
            </p:extLst>
          </p:nvPr>
        </p:nvGraphicFramePr>
        <p:xfrm>
          <a:off x="136478" y="1705971"/>
          <a:ext cx="12055521" cy="517386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3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1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2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Профилактические мероприятия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3786">
                <a:tc>
                  <a:txBody>
                    <a:bodyPr/>
                    <a:lstStyle/>
                    <a:p>
                      <a:r>
                        <a:rPr lang="ru-RU" dirty="0" smtClean="0"/>
                        <a:t>На территории школы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Ранения мягких тканей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Ушибы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Растяжения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Переломы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Черепно-мозговые травмы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Обморожения 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Недостаточное освещение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Неисправное состояние уличных покрытий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Гололед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Несоответствие одежды погодным</a:t>
                      </a:r>
                      <a:r>
                        <a:rPr lang="ru-RU" baseline="0" dirty="0" smtClean="0"/>
                        <a:t> условиям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/>
                        <a:t>Контроль за освещенностью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/>
                        <a:t>Применение песка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/>
                        <a:t>Надзор за</a:t>
                      </a:r>
                      <a:r>
                        <a:rPr lang="ru-RU" b="1" baseline="0" dirty="0" smtClean="0"/>
                        <a:t> детьми и их досугом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1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 травм, причины травматизма и профилактические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445214"/>
              </p:ext>
            </p:extLst>
          </p:nvPr>
        </p:nvGraphicFramePr>
        <p:xfrm>
          <a:off x="136478" y="1705971"/>
          <a:ext cx="12055521" cy="5334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488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63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614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2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Профилактические мероприятия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3786">
                <a:tc>
                  <a:txBody>
                    <a:bodyPr/>
                    <a:lstStyle/>
                    <a:p>
                      <a:r>
                        <a:rPr lang="ru-RU" dirty="0" smtClean="0"/>
                        <a:t>В здании школы и учебных помещениях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Ранения мягких тканей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Ушибы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Растяжения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Переломы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Черепно-мозговые травмы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Ожоги 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Нарушение учащимися правил поведения на перемене, на</a:t>
                      </a:r>
                      <a:r>
                        <a:rPr lang="ru-RU" baseline="0" dirty="0" smtClean="0"/>
                        <a:t> уроках, при проведении внеклассных мероприятий.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aseline="0" dirty="0" smtClean="0"/>
                        <a:t>Нарушение требований ТБ на уроках физики, химии, биологии, информатики, технологии.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aseline="0" dirty="0" smtClean="0"/>
                        <a:t>Нарушение ТБ в столовой.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aseline="0" dirty="0" smtClean="0"/>
                        <a:t>Ношение обуви на высоком каблуке.</a:t>
                      </a:r>
                      <a:endParaRPr lang="ru-RU" dirty="0" smtClean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/>
                        <a:t>Обучение детей правилам поведения в школе.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/>
                        <a:t>Организация дежурства старшеклассников</a:t>
                      </a:r>
                      <a:r>
                        <a:rPr lang="ru-RU" b="1" baseline="0" dirty="0" smtClean="0"/>
                        <a:t> на переменах.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baseline="0" dirty="0" smtClean="0"/>
                        <a:t>Соблюдение правил техники безопасности во время работы в кабинетах и лабораториях во время практикумов.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baseline="0" dirty="0" smtClean="0"/>
                        <a:t>Обучение правилам поведения в столовой.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baseline="0" dirty="0" smtClean="0"/>
                        <a:t>Разъяснительная работа с детьми и родителями.</a:t>
                      </a:r>
                      <a:endParaRPr lang="ru-RU" b="1" dirty="0" smtClean="0"/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Характер травм, причины травматизма и профилактические мероприятия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436561"/>
              </p:ext>
            </p:extLst>
          </p:nvPr>
        </p:nvGraphicFramePr>
        <p:xfrm>
          <a:off x="204717" y="1787857"/>
          <a:ext cx="11987284" cy="56543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87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0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258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626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49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Профилактические мероприятия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9351">
                <a:tc>
                  <a:txBody>
                    <a:bodyPr/>
                    <a:lstStyle/>
                    <a:p>
                      <a:r>
                        <a:rPr lang="ru-RU" dirty="0" smtClean="0"/>
                        <a:t>На уроках физкультуры, в спортивном зале и на спортивной площадке</a:t>
                      </a:r>
                      <a:endParaRPr lang="ru-RU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Повреждение мягких тканей с преобладанием ссадин и потертостей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Ранения мягких тканей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Ушибы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Растяжения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Переломы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Черепно-мозговые травмы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dirty="0" smtClean="0"/>
                        <a:t>Неудовлетворительное состояние спортивного инвентаря и оборудования.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dirty="0" smtClean="0"/>
                        <a:t>Незнание педагога о состоянии здоровья учащихся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dirty="0" smtClean="0"/>
                        <a:t>Нарушения в организации учебно-тренировочных</a:t>
                      </a:r>
                      <a:r>
                        <a:rPr lang="ru-RU" baseline="0" dirty="0" smtClean="0"/>
                        <a:t> занятий, соревнований.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baseline="0" dirty="0" smtClean="0"/>
                        <a:t>Слабая физическая подготовленность учащихся.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baseline="0" dirty="0" smtClean="0"/>
                        <a:t>Нарушение дисциплины во время учебного процесса.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baseline="0" dirty="0" smtClean="0"/>
                        <a:t>Невыполнение требований безопасности на уроках физической культуры.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ru-RU" b="1" dirty="0" smtClean="0"/>
                        <a:t>Технический и санитарно-гигиенический</a:t>
                      </a:r>
                      <a:r>
                        <a:rPr lang="ru-RU" b="1" baseline="0" dirty="0" smtClean="0"/>
                        <a:t> надзор за состоянием спортивного зала, спортивного инвентаря.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ru-RU" b="1" baseline="0" dirty="0" smtClean="0"/>
                        <a:t>Информирование родителями и классными руководителями учителя физкультуры о состоянии здоровья учащихся.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ru-RU" b="1" dirty="0" smtClean="0"/>
                        <a:t>Соблюдение требований к условиям проведения занятий и соревнований.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ru-RU" b="1" dirty="0" smtClean="0"/>
                        <a:t>Соблюдение правил техники безопасности</a:t>
                      </a:r>
                      <a:r>
                        <a:rPr lang="ru-RU" b="1" baseline="0" dirty="0" smtClean="0"/>
                        <a:t> на спортивных снарядах и др.</a:t>
                      </a:r>
                      <a:endParaRPr lang="ru-RU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1714</TotalTime>
  <Words>1614</Words>
  <Application>Microsoft Office PowerPoint</Application>
  <PresentationFormat>Широкоэкранный</PresentationFormat>
  <Paragraphs>232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Century Gothic</vt:lpstr>
      <vt:lpstr>Helvetica Neue Medium</vt:lpstr>
      <vt:lpstr>Wingdings 3</vt:lpstr>
      <vt:lpstr>Легкий дым</vt:lpstr>
      <vt:lpstr>Презентация PowerPoint</vt:lpstr>
      <vt:lpstr>Приоритетные задачи в работе образовательного учреждения</vt:lpstr>
      <vt:lpstr>Нормативно-правовые акты </vt:lpstr>
      <vt:lpstr>       Статья 41 ФЗ «Об образовании»    </vt:lpstr>
      <vt:lpstr>Статья 41 ФЗ «Об образовании»  </vt:lpstr>
      <vt:lpstr>Основные причины школьного травматизма:</vt:lpstr>
      <vt:lpstr>Характер травм, причины травматизма и профилактические мероприятия</vt:lpstr>
      <vt:lpstr>Характер травм, причины травматизма и профилактические мероприятия</vt:lpstr>
      <vt:lpstr>Характер травм, причины травматизма и профилактические мероприятия</vt:lpstr>
      <vt:lpstr>    Основными задачами профилактических мероприятий являются: </vt:lpstr>
      <vt:lpstr>Главные принципы в работе по профилактике детского травматизма в образовательной организации:</vt:lpstr>
      <vt:lpstr> Программа и алгоритм профилактики травматизма в ОУ</vt:lpstr>
      <vt:lpstr>Почему травмируются дети и подростки?</vt:lpstr>
      <vt:lpstr>Пирамида соотношения опасных действий и травм </vt:lpstr>
      <vt:lpstr>Группа риска </vt:lpstr>
      <vt:lpstr>Группа риска </vt:lpstr>
      <vt:lpstr>Гиперактивные дети с дефицитом внимания </vt:lpstr>
      <vt:lpstr>Почему для подростков характерно рискованное поведение?</vt:lpstr>
      <vt:lpstr> Несчастные случаи во время пребывания  в компании сверстников</vt:lpstr>
      <vt:lpstr>МИФ</vt:lpstr>
      <vt:lpstr>Золотой час </vt:lpstr>
      <vt:lpstr>Презентация PowerPoint</vt:lpstr>
      <vt:lpstr>Правила оказания первой помощи</vt:lpstr>
      <vt:lpstr>Безопасность на дороге</vt:lpstr>
      <vt:lpstr>Безопасность на дороге</vt:lpstr>
      <vt:lpstr> Несчастные случаи  не происходят сами по себе! </vt:lpstr>
      <vt:lpstr>     Самое главное </vt:lpstr>
      <vt:lpstr>Теория склонности к несчастным случаям</vt:lpstr>
      <vt:lpstr> Специальные психологические приемы</vt:lpstr>
      <vt:lpstr>Разбор ситуаций и задач </vt:lpstr>
      <vt:lpstr>Физическая активность</vt:lpstr>
      <vt:lpstr>Детство - самая счастливая и прекрасная пора жизни! И главная задача образовательного учреждения не только дать знания, но и создать благоприятные условия для детей и научить их безопасному поведению!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травматизма</dc:title>
  <dc:creator>user</dc:creator>
  <cp:lastModifiedBy>user</cp:lastModifiedBy>
  <cp:revision>115</cp:revision>
  <dcterms:created xsi:type="dcterms:W3CDTF">2019-12-18T00:39:51Z</dcterms:created>
  <dcterms:modified xsi:type="dcterms:W3CDTF">2023-05-11T05:17:08Z</dcterms:modified>
</cp:coreProperties>
</file>